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76" r:id="rId2"/>
    <p:sldId id="300" r:id="rId3"/>
    <p:sldId id="256" r:id="rId4"/>
    <p:sldId id="260" r:id="rId5"/>
    <p:sldId id="261" r:id="rId6"/>
    <p:sldId id="262" r:id="rId7"/>
    <p:sldId id="263" r:id="rId8"/>
    <p:sldId id="271" r:id="rId9"/>
    <p:sldId id="270" r:id="rId10"/>
    <p:sldId id="272" r:id="rId11"/>
    <p:sldId id="269" r:id="rId12"/>
    <p:sldId id="283" r:id="rId13"/>
    <p:sldId id="268" r:id="rId14"/>
    <p:sldId id="267" r:id="rId15"/>
    <p:sldId id="266" r:id="rId16"/>
    <p:sldId id="265" r:id="rId17"/>
    <p:sldId id="264" r:id="rId18"/>
    <p:sldId id="279" r:id="rId19"/>
    <p:sldId id="278" r:id="rId20"/>
    <p:sldId id="280" r:id="rId21"/>
    <p:sldId id="299" r:id="rId22"/>
    <p:sldId id="281" r:id="rId23"/>
    <p:sldId id="274" r:id="rId24"/>
    <p:sldId id="301" r:id="rId25"/>
    <p:sldId id="282" r:id="rId26"/>
    <p:sldId id="298" r:id="rId27"/>
    <p:sldId id="297" r:id="rId28"/>
    <p:sldId id="296" r:id="rId29"/>
    <p:sldId id="293" r:id="rId30"/>
    <p:sldId id="288" r:id="rId31"/>
    <p:sldId id="277" r:id="rId32"/>
    <p:sldId id="285" r:id="rId33"/>
    <p:sldId id="286" r:id="rId34"/>
    <p:sldId id="302" r:id="rId35"/>
    <p:sldId id="303" r:id="rId36"/>
    <p:sldId id="304" r:id="rId37"/>
    <p:sldId id="289" r:id="rId38"/>
    <p:sldId id="291" r:id="rId39"/>
    <p:sldId id="292" r:id="rId40"/>
    <p:sldId id="294" r:id="rId41"/>
    <p:sldId id="259" r:id="rId42"/>
    <p:sldId id="275" r:id="rId43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3300"/>
    <a:srgbClr val="FF00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838" autoAdjust="0"/>
    <p:restoredTop sz="86443" autoAdjust="0"/>
  </p:normalViewPr>
  <p:slideViewPr>
    <p:cSldViewPr>
      <p:cViewPr varScale="1">
        <p:scale>
          <a:sx n="59" d="100"/>
          <a:sy n="59" d="100"/>
        </p:scale>
        <p:origin x="624" y="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33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85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2299E-780B-4560-ABB5-71AED5F8FD31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F9F4C-C420-45D0-A07B-76644DA4E0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617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0F9F4C-C420-45D0-A07B-76644DA4E05D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99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2C648-A2CB-4ED6-8757-936DFB70BA7A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5616B-1DD3-4083-AF15-7E58DED63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945D2-C9ED-4CB5-9E63-489FD440417A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5830F-133A-43C7-BEB9-B51DA91666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1F300-AA22-4C6F-A619-2C6305B2D79A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4DF6C-1B8D-4A83-B0AA-0B74AD987C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404664" y="443542"/>
            <a:ext cx="6210690" cy="825691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EA1D2-82C4-4123-86C9-5C9432F112B3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BE429-1003-451F-899B-D8D9F20350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997B9-6EE7-4602-8E84-86A293E5C863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1B397-78D9-49D0-BAA0-E2C45AA0AF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D856F-D343-4545-94C4-21025B98798C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94872-7E10-43B4-A79B-6F170C3301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F2BE6-1C40-47E3-BCE4-2084949CA6A0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04628-9194-4627-BE6E-5B5743ABBF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2B2F5-9338-4919-A01A-CC13966B6874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6FB6D-DA3F-4B72-A104-E135D6D7C4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F52E2-77A2-4822-8240-C2C673F7BF45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23841-3535-4535-8E44-3F0C0DF485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A60DD-A76F-46BC-BFCC-08D9993F52FA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A2CD1-28E4-49F2-893F-D34F12FD13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015FF-94BE-40DC-8079-8C1471D0D297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E485B-971E-4085-8643-CE51381C0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366184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2133601"/>
            <a:ext cx="6172200" cy="603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62F963-5BD2-435A-808D-40D063D8CC9D}" type="datetimeFigureOut">
              <a:rPr lang="ru-RU"/>
              <a:pPr>
                <a:defRPr/>
              </a:pPr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2AE32A-BCEA-4384-98B4-3A4250E61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5923360" y="8892344"/>
            <a:ext cx="124585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4520" y="827584"/>
            <a:ext cx="5890826" cy="1938992"/>
          </a:xfrm>
          <a:prstGeom prst="rect">
            <a:avLst/>
          </a:prstGeom>
        </p:spPr>
        <p:style>
          <a:lnRef idx="0">
            <a:schemeClr val="accent6"/>
          </a:lnRef>
          <a:fillRef idx="1002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  </a:t>
            </a:r>
          </a:p>
          <a:p>
            <a:r>
              <a:rPr lang="ru-RU" sz="4400" b="1" dirty="0" smtClean="0">
                <a:solidFill>
                  <a:srgbClr val="C00000"/>
                </a:solidFill>
              </a:rPr>
              <a:t>Интернет –портфолио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0574" y="2123728"/>
            <a:ext cx="569477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rgbClr val="FFC000"/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     </a:t>
            </a:r>
          </a:p>
          <a:p>
            <a:endParaRPr lang="ru-RU" sz="2400" b="1" dirty="0">
              <a:ln>
                <a:solidFill>
                  <a:srgbClr val="FFC000"/>
                </a:solidFill>
              </a:ln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2400" b="1" dirty="0" smtClean="0">
                <a:ln>
                  <a:solidFill>
                    <a:srgbClr val="FFC000"/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4000" b="1" dirty="0" smtClean="0">
                <a:ln>
                  <a:solidFill>
                    <a:srgbClr val="FFC000"/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Дорогие   друзья !</a:t>
            </a:r>
          </a:p>
          <a:p>
            <a:endParaRPr lang="ru-RU" sz="2800" b="1" dirty="0">
              <a:ln>
                <a:solidFill>
                  <a:srgbClr val="FFC000"/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Я рада приветствовать        </a:t>
            </a:r>
            <a:r>
              <a:rPr lang="ru-RU" sz="1050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вас на своей страничке!</a:t>
            </a:r>
          </a:p>
          <a:p>
            <a:endParaRPr lang="ru-RU" sz="3200" b="1" dirty="0">
              <a:ln>
                <a:solidFill>
                  <a:srgbClr val="FFC000"/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Меня зовут 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        </a:t>
            </a:r>
            <a:r>
              <a:rPr lang="ru-RU" sz="3200" b="1" dirty="0" err="1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Алибекова</a:t>
            </a:r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                                   </a:t>
            </a:r>
            <a:r>
              <a:rPr lang="ru-RU" sz="1050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ru-RU" sz="3200" b="1" dirty="0" err="1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Раисат</a:t>
            </a:r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ru-RU" sz="3200" b="1" dirty="0" err="1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Багомедовна</a:t>
            </a:r>
            <a:endParaRPr lang="ru-RU" sz="3200" b="1" dirty="0">
              <a:ln>
                <a:solidFill>
                  <a:srgbClr val="FFC000"/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0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6792" y="14036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76672" y="323528"/>
            <a:ext cx="6192688" cy="84023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</a:t>
            </a:r>
            <a:r>
              <a:rPr lang="ru-RU" sz="4800" b="1" dirty="0" smtClean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Мое                      </a:t>
            </a:r>
            <a:r>
              <a:rPr lang="ru-RU" sz="100" b="1" dirty="0" smtClean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ru-RU" sz="4800" b="1" dirty="0" smtClean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педагогическое                 </a:t>
            </a:r>
            <a:r>
              <a:rPr lang="ru-RU" sz="1400" b="1" dirty="0" smtClean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  <a:r>
              <a:rPr lang="ru-RU" sz="4800" b="1" dirty="0" smtClean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кредо </a:t>
            </a:r>
          </a:p>
          <a:p>
            <a:endParaRPr lang="ru-RU" sz="3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ru-RU" sz="3600" b="1" dirty="0" smtClean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«В душе у каждого ребенка есть невидимые струны. Если их тронуть умелой рукой они красиво зазвучат»</a:t>
            </a:r>
          </a:p>
          <a:p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             </a:t>
            </a:r>
          </a:p>
          <a:p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           </a:t>
            </a:r>
            <a:r>
              <a:rPr lang="ru-RU" sz="3600" b="1" dirty="0" smtClean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М. Горький</a:t>
            </a:r>
          </a:p>
          <a:p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sz="3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                   </a:t>
            </a:r>
            <a:endParaRPr lang="ru-RU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2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>
            <a:spLocks noGrp="1"/>
          </p:cNvSpPr>
          <p:nvPr/>
        </p:nvSpPr>
        <p:spPr bwMode="auto">
          <a:xfrm>
            <a:off x="514350" y="3591983"/>
            <a:ext cx="5829300" cy="196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14350" y="755576"/>
            <a:ext cx="5817979" cy="62478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ru-RU" sz="4000" dirty="0" smtClean="0">
              <a:solidFill>
                <a:srgbClr val="C00000"/>
              </a:solidFill>
            </a:endParaRPr>
          </a:p>
          <a:p>
            <a:r>
              <a:rPr lang="ru-RU" sz="4400" u="sng" dirty="0" smtClean="0">
                <a:ln w="0">
                  <a:solidFill>
                    <a:schemeClr val="accent3">
                      <a:lumMod val="75000"/>
                    </a:schemeClr>
                  </a:solidFill>
                </a:ln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Мой  девиз по жизни</a:t>
            </a:r>
          </a:p>
          <a:p>
            <a: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/>
                </a:solidFill>
              </a:rPr>
              <a:t> </a:t>
            </a:r>
            <a:endParaRPr lang="ru-RU" sz="4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6"/>
              </a:solidFill>
            </a:endParaRPr>
          </a:p>
          <a:p>
            <a:r>
              <a:rPr lang="ru-RU" sz="3200" b="1" dirty="0" smtClean="0">
                <a:solidFill>
                  <a:srgbClr val="C00000"/>
                </a:solidFill>
              </a:rPr>
              <a:t> Соответствовать времени,                                    </a:t>
            </a:r>
            <a:r>
              <a:rPr lang="ru-RU" sz="1000" b="1" dirty="0" smtClean="0">
                <a:solidFill>
                  <a:srgbClr val="C00000"/>
                </a:solidFill>
              </a:rPr>
              <a:t>.</a:t>
            </a:r>
            <a:r>
              <a:rPr lang="ru-RU" sz="3200" b="1" dirty="0" smtClean="0">
                <a:solidFill>
                  <a:srgbClr val="C00000"/>
                </a:solidFill>
              </a:rPr>
              <a:t>       в котором живешь,             </a:t>
            </a:r>
            <a:r>
              <a:rPr lang="ru-RU" sz="1050" b="1" dirty="0" smtClean="0">
                <a:solidFill>
                  <a:srgbClr val="C00000"/>
                </a:solidFill>
              </a:rPr>
              <a:t>.</a:t>
            </a:r>
            <a:r>
              <a:rPr lang="ru-RU" sz="3200" b="1" dirty="0" smtClean="0">
                <a:solidFill>
                  <a:srgbClr val="C00000"/>
                </a:solidFill>
              </a:rPr>
              <a:t> месту, которое занимаешь</a:t>
            </a:r>
          </a:p>
          <a:p>
            <a:endParaRPr lang="ru-RU" sz="3200" b="1" dirty="0">
              <a:solidFill>
                <a:srgbClr val="C00000"/>
              </a:solidFill>
            </a:endParaRPr>
          </a:p>
          <a:p>
            <a:r>
              <a:rPr lang="ru-RU" sz="24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.           </a:t>
            </a:r>
            <a:r>
              <a:rPr lang="ru-RU" sz="24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C0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Отдавать   тепло  и  ласку,                                  .          дарить радость, любовь и                    .          </a:t>
            </a:r>
            <a:r>
              <a:rPr lang="ru-RU" sz="240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C0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</a:t>
            </a:r>
            <a:r>
              <a:rPr lang="ru-RU" sz="24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C0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казку. Учить добру  и заботе,                            .          да и просто радоваться работе,                .          ведь  никого   нет  лучше на                    .          свете,  чем маленькие дети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94261" y="2843808"/>
            <a:ext cx="3429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202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/>
        </p:nvSpPr>
        <p:spPr bwMode="auto">
          <a:xfrm>
            <a:off x="514350" y="3591983"/>
            <a:ext cx="5829300" cy="196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40668" y="611560"/>
            <a:ext cx="622869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Нормативно- правовые            </a:t>
            </a:r>
            <a:r>
              <a:rPr lang="ru-RU" sz="800" b="1" dirty="0" smtClean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            Документы</a:t>
            </a:r>
          </a:p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Федеральный закон РФ от 29 </a:t>
            </a:r>
            <a:r>
              <a:rPr lang="ru-RU" sz="1400" b="1" dirty="0" err="1" smtClean="0">
                <a:solidFill>
                  <a:schemeClr val="accent5">
                    <a:lumMod val="75000"/>
                  </a:schemeClr>
                </a:solidFill>
              </a:rPr>
              <a:t>дкабря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2012г№273- ФЗ об «Образовании в Российской федерации»;</a:t>
            </a:r>
          </a:p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- Конвенция о правах ребенка;</a:t>
            </a:r>
          </a:p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- Декларация о правах ребенка от 29.11.1959г;</a:t>
            </a:r>
          </a:p>
          <a:p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 - </a:t>
            </a:r>
            <a:r>
              <a:rPr lang="ru-RU" sz="1400" b="1" dirty="0" err="1" smtClean="0">
                <a:solidFill>
                  <a:schemeClr val="accent5">
                    <a:lumMod val="75000"/>
                  </a:schemeClr>
                </a:solidFill>
              </a:rPr>
              <a:t>СанПин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2.4.1.3049-13 «Санитарно- </a:t>
            </a:r>
            <a:r>
              <a:rPr lang="ru-RU" sz="1400" b="1" dirty="0" err="1" smtClean="0">
                <a:solidFill>
                  <a:schemeClr val="accent5">
                    <a:lumMod val="75000"/>
                  </a:schemeClr>
                </a:solidFill>
              </a:rPr>
              <a:t>эпидемиоло</a:t>
            </a:r>
            <a:r>
              <a:rPr lang="ru-RU" sz="5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b="1" dirty="0" err="1" smtClean="0">
                <a:solidFill>
                  <a:schemeClr val="accent5">
                    <a:lumMod val="75000"/>
                  </a:schemeClr>
                </a:solidFill>
              </a:rPr>
              <a:t>гические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требования к организации режима   работы дошкольных образовательных  организаций  от 15 мая 2013г №26;</a:t>
            </a:r>
          </a:p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- Федеральный государственный  образовательный  стандарт                                        дошкольного  </a:t>
            </a:r>
            <a:r>
              <a:rPr lang="ru-RU" sz="1400" b="1" dirty="0" err="1" smtClean="0">
                <a:solidFill>
                  <a:schemeClr val="accent5">
                    <a:lumMod val="75000"/>
                  </a:schemeClr>
                </a:solidFill>
              </a:rPr>
              <a:t>образоаания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;</a:t>
            </a:r>
          </a:p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 - Нормативно- правовые акты УО  «</a:t>
            </a:r>
            <a:r>
              <a:rPr lang="ru-RU" sz="1400" b="1" dirty="0" err="1" smtClean="0">
                <a:solidFill>
                  <a:schemeClr val="accent5">
                    <a:lumMod val="75000"/>
                  </a:schemeClr>
                </a:solidFill>
              </a:rPr>
              <a:t>Сергокалинский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район»                                            </a:t>
            </a:r>
          </a:p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  - Локальные акты образовательного   учреждения МКДОУ «Детский сад №3» с. Сергокала</a:t>
            </a:r>
          </a:p>
          <a:p>
            <a:endParaRPr lang="ru-RU" sz="14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                            </a:t>
            </a:r>
            <a:r>
              <a:rPr lang="ru-RU" sz="2000" b="1" u="sng" dirty="0" smtClean="0">
                <a:solidFill>
                  <a:schemeClr val="accent5">
                    <a:lumMod val="75000"/>
                  </a:schemeClr>
                </a:solidFill>
              </a:rPr>
              <a:t>ФОТО</a:t>
            </a:r>
          </a:p>
          <a:p>
            <a:endParaRPr lang="ru-RU" sz="1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    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39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2776" y="1763688"/>
            <a:ext cx="18473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dirty="0" smtClean="0">
              <a:ln>
                <a:solidFill>
                  <a:srgbClr val="FF0000"/>
                </a:solidFill>
              </a:ln>
              <a:solidFill>
                <a:srgbClr val="7030A0"/>
              </a:solidFill>
            </a:endParaRPr>
          </a:p>
          <a:p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620688" y="539552"/>
            <a:ext cx="6048671" cy="13388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Моя профессия -                                       </a:t>
            </a:r>
            <a:r>
              <a:rPr lang="ru-RU" sz="1000" dirty="0" smtClean="0">
                <a:solidFill>
                  <a:srgbClr val="C00000"/>
                </a:solidFill>
              </a:rPr>
              <a:t>.</a:t>
            </a:r>
            <a:r>
              <a:rPr lang="ru-RU" sz="3600" dirty="0" smtClean="0">
                <a:solidFill>
                  <a:srgbClr val="C00000"/>
                </a:solidFill>
              </a:rPr>
              <a:t>                 воспитатель!!!!</a:t>
            </a: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r>
              <a:rPr lang="ru-RU" sz="2400" dirty="0" smtClean="0">
                <a:solidFill>
                  <a:srgbClr val="C00000"/>
                </a:solidFill>
              </a:rPr>
              <a:t>«Чтоб стать настоящим воспитателем 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детей, надо отдать им свое сердце»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                                   В.А. Сухомлинский</a:t>
            </a:r>
          </a:p>
          <a:p>
            <a:endParaRPr lang="ru-RU" sz="2400" dirty="0">
              <a:solidFill>
                <a:srgbClr val="C00000"/>
              </a:solidFill>
            </a:endParaRPr>
          </a:p>
          <a:p>
            <a:r>
              <a:rPr lang="ru-RU" sz="2400" dirty="0" smtClean="0">
                <a:solidFill>
                  <a:srgbClr val="C00000"/>
                </a:solidFill>
              </a:rPr>
              <a:t>Основная миссия воспитателя-это воспитать в ребенке человека благородного , великодушного и любящего; доброго, честного, </a:t>
            </a:r>
            <a:r>
              <a:rPr lang="ru-RU" sz="2400" dirty="0" err="1">
                <a:solidFill>
                  <a:srgbClr val="C00000"/>
                </a:solidFill>
              </a:rPr>
              <a:t>б</a:t>
            </a:r>
            <a:r>
              <a:rPr lang="ru-RU" sz="2400" dirty="0" err="1" smtClean="0">
                <a:solidFill>
                  <a:srgbClr val="C00000"/>
                </a:solidFill>
              </a:rPr>
              <a:t>ескорыстного,самостоятельного</a:t>
            </a:r>
            <a:r>
              <a:rPr lang="ru-RU" sz="2400" dirty="0" smtClean="0">
                <a:solidFill>
                  <a:srgbClr val="C00000"/>
                </a:solidFill>
              </a:rPr>
              <a:t> и трудолюбивого. И самое главное- это нести ответственность  за то, чтоб этот ребенок состоялся как личность</a:t>
            </a: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82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4743" y="2696597"/>
            <a:ext cx="5130443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 smtClean="0">
                <a:solidFill>
                  <a:srgbClr val="C00000"/>
                </a:solidFill>
              </a:rPr>
              <a:t>Раздел 2</a:t>
            </a:r>
          </a:p>
          <a:p>
            <a:endParaRPr lang="ru-RU" sz="8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6672" y="4499991"/>
            <a:ext cx="6150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Результаты педагогической деятельности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78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44824" y="1043608"/>
            <a:ext cx="11854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                                                                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48680" y="899592"/>
            <a:ext cx="5976664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dirty="0">
                <a:ln>
                  <a:solidFill>
                    <a:srgbClr val="C00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Г</a:t>
            </a: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рамоты    муниципального       </a:t>
            </a:r>
            <a:r>
              <a:rPr lang="ru-RU" sz="1100" dirty="0" smtClean="0">
                <a:ln>
                  <a:solidFill>
                    <a:srgbClr val="C00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        уровня</a:t>
            </a:r>
          </a:p>
          <a:p>
            <a:endParaRPr lang="ru-RU" sz="1600" dirty="0" smtClean="0">
              <a:solidFill>
                <a:srgbClr val="C00000"/>
              </a:solidFill>
            </a:endParaRP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1.  Награждена грамотой от Управления </a:t>
            </a:r>
            <a:r>
              <a:rPr lang="ru-RU" sz="2000" b="1" dirty="0">
                <a:solidFill>
                  <a:srgbClr val="C00000"/>
                </a:solidFill>
              </a:rPr>
              <a:t>О</a:t>
            </a:r>
            <a:r>
              <a:rPr lang="ru-RU" sz="2000" b="1" dirty="0" smtClean="0">
                <a:solidFill>
                  <a:srgbClr val="C00000"/>
                </a:solidFill>
              </a:rPr>
              <a:t>бразования   МР «</a:t>
            </a:r>
            <a:r>
              <a:rPr lang="ru-RU" sz="2000" b="1" dirty="0" err="1" smtClean="0">
                <a:solidFill>
                  <a:srgbClr val="C00000"/>
                </a:solidFill>
              </a:rPr>
              <a:t>Сергокалинский</a:t>
            </a:r>
            <a:r>
              <a:rPr lang="ru-RU" sz="2000" b="1" dirty="0" smtClean="0">
                <a:solidFill>
                  <a:srgbClr val="C00000"/>
                </a:solidFill>
              </a:rPr>
              <a:t> район»-        за участие в  муниципальном  районном  конкурсе </a:t>
            </a:r>
            <a:endParaRPr lang="ru-RU" sz="2000" b="1" dirty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«Воспитатель года</a:t>
            </a:r>
            <a:r>
              <a:rPr lang="ru-RU" sz="2000" dirty="0" smtClean="0">
                <a:solidFill>
                  <a:srgbClr val="C00000"/>
                </a:solidFill>
              </a:rPr>
              <a:t>»-</a:t>
            </a:r>
            <a:r>
              <a:rPr lang="ru-RU" sz="2400" b="1" dirty="0" smtClean="0">
                <a:solidFill>
                  <a:srgbClr val="C00000"/>
                </a:solidFill>
              </a:rPr>
              <a:t>3 место 2016г</a:t>
            </a:r>
          </a:p>
          <a:p>
            <a:endParaRPr lang="ru-RU" sz="2000" b="1" dirty="0">
              <a:solidFill>
                <a:srgbClr val="C00000"/>
              </a:solidFill>
            </a:endParaRP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2.  Награждена Почетной грамотой Управления Образования МР «</a:t>
            </a:r>
            <a:r>
              <a:rPr lang="ru-RU" sz="2000" b="1" dirty="0" err="1" smtClean="0">
                <a:solidFill>
                  <a:srgbClr val="C00000"/>
                </a:solidFill>
              </a:rPr>
              <a:t>Сергокалинский</a:t>
            </a:r>
            <a:r>
              <a:rPr lang="ru-RU" sz="2000" b="1" dirty="0" smtClean="0">
                <a:solidFill>
                  <a:srgbClr val="C00000"/>
                </a:solidFill>
              </a:rPr>
              <a:t> район» -                                 за многолетний и добросовестный труд</a:t>
            </a:r>
            <a:r>
              <a:rPr lang="ru-RU" sz="2000" dirty="0" smtClean="0">
                <a:solidFill>
                  <a:srgbClr val="C00000"/>
                </a:solidFill>
              </a:rPr>
              <a:t>.                    .                                        </a:t>
            </a:r>
            <a:r>
              <a:rPr lang="ru-RU" sz="2400" b="1" dirty="0" smtClean="0">
                <a:solidFill>
                  <a:srgbClr val="C00000"/>
                </a:solidFill>
              </a:rPr>
              <a:t>2017г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                             </a:t>
            </a:r>
            <a:r>
              <a:rPr lang="ru-RU" dirty="0" smtClean="0">
                <a:solidFill>
                  <a:srgbClr val="C00000"/>
                </a:solidFill>
              </a:rPr>
              <a:t>.                                                          </a:t>
            </a:r>
            <a:r>
              <a:rPr lang="ru-RU" sz="2000" dirty="0" smtClean="0">
                <a:solidFill>
                  <a:srgbClr val="C00000"/>
                </a:solidFill>
              </a:rPr>
              <a:t>.                                              </a:t>
            </a:r>
          </a:p>
          <a:p>
            <a:endParaRPr lang="ru-RU" sz="2400" dirty="0">
              <a:solidFill>
                <a:srgbClr val="C00000"/>
              </a:solidFill>
            </a:endParaRPr>
          </a:p>
          <a:p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07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672" y="395536"/>
            <a:ext cx="5976664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Грамоты на  уровне    ДОУ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 «Детский сад№3»с.Сергокала</a:t>
            </a:r>
          </a:p>
          <a:p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1</a:t>
            </a:r>
            <a:r>
              <a:rPr lang="ru-RU" sz="2000" b="1" dirty="0" smtClean="0">
                <a:solidFill>
                  <a:srgbClr val="C00000"/>
                </a:solidFill>
              </a:rPr>
              <a:t>.Награждена Почетной грамотой </a:t>
            </a:r>
            <a:r>
              <a:rPr lang="ru-RU" sz="2000" b="1" dirty="0" err="1" smtClean="0">
                <a:solidFill>
                  <a:srgbClr val="C00000"/>
                </a:solidFill>
              </a:rPr>
              <a:t>админис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трацией</a:t>
            </a:r>
            <a:r>
              <a:rPr lang="ru-RU" sz="2000" b="1" dirty="0" smtClean="0">
                <a:solidFill>
                  <a:srgbClr val="C00000"/>
                </a:solidFill>
              </a:rPr>
              <a:t> детского сада №3с. Сергокала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               </a:t>
            </a:r>
            <a:r>
              <a:rPr lang="ru-RU" sz="2000" b="1" dirty="0" smtClean="0">
                <a:solidFill>
                  <a:srgbClr val="C00000"/>
                </a:solidFill>
              </a:rPr>
              <a:t>1.Смотр- конкурс-                                                                </a:t>
            </a:r>
            <a:r>
              <a:rPr lang="ru-RU" sz="1400" b="1" dirty="0" smtClean="0">
                <a:solidFill>
                  <a:srgbClr val="C00000"/>
                </a:solidFill>
              </a:rPr>
              <a:t>« </a:t>
            </a:r>
            <a:r>
              <a:rPr lang="ru-RU" sz="2000" b="1" dirty="0" smtClean="0">
                <a:solidFill>
                  <a:srgbClr val="C00000"/>
                </a:solidFill>
              </a:rPr>
              <a:t>Лучший творческий</a:t>
            </a:r>
            <a:r>
              <a:rPr lang="ru-RU" b="1" dirty="0" smtClean="0">
                <a:solidFill>
                  <a:srgbClr val="C00000"/>
                </a:solidFill>
              </a:rPr>
              <a:t>  проект по  </a:t>
            </a:r>
            <a:r>
              <a:rPr lang="ru-RU" b="1" dirty="0" err="1" smtClean="0">
                <a:solidFill>
                  <a:srgbClr val="C00000"/>
                </a:solidFill>
              </a:rPr>
              <a:t>преобразова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нию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r>
              <a:rPr lang="ru-RU" sz="1600" b="1" dirty="0" smtClean="0">
                <a:solidFill>
                  <a:srgbClr val="C00000"/>
                </a:solidFill>
              </a:rPr>
              <a:t>ППРС</a:t>
            </a:r>
            <a:r>
              <a:rPr lang="ru-RU" sz="2000" b="1" dirty="0" smtClean="0">
                <a:solidFill>
                  <a:srgbClr val="C00000"/>
                </a:solidFill>
              </a:rPr>
              <a:t>»</a:t>
            </a:r>
            <a:endParaRPr lang="ru-RU" sz="1600" b="1" dirty="0" smtClean="0">
              <a:solidFill>
                <a:srgbClr val="C00000"/>
              </a:solidFill>
            </a:endParaRPr>
          </a:p>
          <a:p>
            <a:endParaRPr lang="ru-RU" sz="1600" b="1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2</a:t>
            </a:r>
            <a:r>
              <a:rPr lang="ru-RU" b="1" dirty="0" smtClean="0">
                <a:solidFill>
                  <a:srgbClr val="C00000"/>
                </a:solidFill>
              </a:rPr>
              <a:t>. Награждена почетной грамотой администрации </a:t>
            </a:r>
            <a:r>
              <a:rPr lang="ru-RU" b="1" dirty="0" err="1">
                <a:solidFill>
                  <a:srgbClr val="C00000"/>
                </a:solidFill>
              </a:rPr>
              <a:t>Д</a:t>
            </a:r>
            <a:r>
              <a:rPr lang="ru-RU" b="1" dirty="0" err="1" smtClean="0">
                <a:solidFill>
                  <a:srgbClr val="C00000"/>
                </a:solidFill>
              </a:rPr>
              <a:t>ет.сада</a:t>
            </a:r>
            <a:r>
              <a:rPr lang="ru-RU" b="1" dirty="0" smtClean="0">
                <a:solidFill>
                  <a:srgbClr val="C00000"/>
                </a:solidFill>
              </a:rPr>
              <a:t> №3 с. Сергокала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                  </a:t>
            </a:r>
            <a:r>
              <a:rPr lang="ru-RU" sz="2400" b="1" dirty="0" smtClean="0">
                <a:solidFill>
                  <a:srgbClr val="C00000"/>
                </a:solidFill>
              </a:rPr>
              <a:t>Мастер –класс</a:t>
            </a:r>
          </a:p>
          <a:p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Театрализованная постановка в старшей гр.</a:t>
            </a:r>
          </a:p>
          <a:p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                        </a:t>
            </a:r>
            <a:r>
              <a:rPr lang="ru-RU" sz="2000" b="1" dirty="0" smtClean="0">
                <a:solidFill>
                  <a:srgbClr val="C00000"/>
                </a:solidFill>
              </a:rPr>
              <a:t>«Не рубите ель»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          В рамках проектной деятельности</a:t>
            </a:r>
          </a:p>
          <a:p>
            <a:r>
              <a:rPr lang="ru-RU" sz="1600" b="1" dirty="0" smtClean="0">
                <a:solidFill>
                  <a:srgbClr val="C00000"/>
                </a:solidFill>
              </a:rPr>
              <a:t> </a:t>
            </a:r>
          </a:p>
          <a:p>
            <a:pPr marL="342900" indent="-342900">
              <a:buAutoNum type="arabicPeriod" startAt="3"/>
            </a:pPr>
            <a:r>
              <a:rPr lang="ru-RU" b="1" dirty="0" smtClean="0">
                <a:solidFill>
                  <a:srgbClr val="C00000"/>
                </a:solidFill>
              </a:rPr>
              <a:t>Проект 2017-2018 уч. год «Театрализованная деятельность детей старшего дошкольного возраста в ДОУ»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4</a:t>
            </a:r>
            <a:r>
              <a:rPr lang="ru-RU" b="1" dirty="0" smtClean="0">
                <a:solidFill>
                  <a:srgbClr val="C00000"/>
                </a:solidFill>
              </a:rPr>
              <a:t>. Награждена Почетной грамотой                                       </a:t>
            </a:r>
            <a:r>
              <a:rPr lang="ru-RU" sz="1000" b="1" dirty="0" smtClean="0">
                <a:solidFill>
                  <a:srgbClr val="C00000"/>
                </a:solidFill>
              </a:rPr>
              <a:t>. </a:t>
            </a:r>
            <a:r>
              <a:rPr lang="ru-RU" b="1" dirty="0" smtClean="0">
                <a:solidFill>
                  <a:srgbClr val="C00000"/>
                </a:solidFill>
              </a:rPr>
              <a:t>                                  Администрации детского сада                                                                             </a:t>
            </a:r>
            <a:r>
              <a:rPr lang="ru-RU" sz="2000" b="1" dirty="0" smtClean="0">
                <a:solidFill>
                  <a:srgbClr val="C00000"/>
                </a:solidFill>
              </a:rPr>
              <a:t>.                     Мастер- класс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           «Аквариум для рыбок»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в рамках проведения районного семинара работников </a:t>
            </a:r>
            <a:r>
              <a:rPr lang="ru-RU" sz="2000" b="1" dirty="0" err="1" smtClean="0">
                <a:solidFill>
                  <a:srgbClr val="C00000"/>
                </a:solidFill>
              </a:rPr>
              <a:t>дошкольно</a:t>
            </a:r>
            <a:r>
              <a:rPr lang="ru-RU" sz="2000" b="1" dirty="0" smtClean="0">
                <a:solidFill>
                  <a:srgbClr val="C00000"/>
                </a:solidFill>
              </a:rPr>
              <a:t>- образовательных учреждений 2016г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02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688" y="683568"/>
            <a:ext cx="602133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Профессиональная и              </a:t>
            </a:r>
            <a:r>
              <a:rPr lang="ru-RU" sz="1000" b="1" dirty="0" smtClean="0">
                <a:solidFill>
                  <a:srgbClr val="C00000"/>
                </a:solidFill>
              </a:rPr>
              <a:t>.</a:t>
            </a:r>
            <a:r>
              <a:rPr lang="ru-RU" sz="3200" b="1" dirty="0" smtClean="0">
                <a:solidFill>
                  <a:srgbClr val="C00000"/>
                </a:solidFill>
              </a:rPr>
              <a:t>         общественная работа</a:t>
            </a:r>
          </a:p>
          <a:p>
            <a:endParaRPr lang="ru-RU" sz="3200" b="1" dirty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  -  Член первичной профсоюзной                                           </a:t>
            </a:r>
            <a:r>
              <a:rPr lang="ru-RU" sz="1050" b="1" dirty="0" smtClean="0">
                <a:solidFill>
                  <a:srgbClr val="C00000"/>
                </a:solidFill>
              </a:rPr>
              <a:t>.</a:t>
            </a:r>
            <a:r>
              <a:rPr lang="ru-RU" sz="2000" b="1" dirty="0" smtClean="0">
                <a:solidFill>
                  <a:srgbClr val="C00000"/>
                </a:solidFill>
              </a:rPr>
              <a:t>                                                   организации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 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  - Член аттестационной комиссии на                                           </a:t>
            </a:r>
            <a:r>
              <a:rPr lang="ru-RU" sz="1000" b="1" dirty="0" smtClean="0">
                <a:solidFill>
                  <a:srgbClr val="C00000"/>
                </a:solidFill>
              </a:rPr>
              <a:t>.</a:t>
            </a:r>
            <a:r>
              <a:rPr lang="ru-RU" sz="2000" b="1" dirty="0" smtClean="0">
                <a:solidFill>
                  <a:srgbClr val="C00000"/>
                </a:solidFill>
              </a:rPr>
              <a:t>         соответствие </a:t>
            </a:r>
            <a:r>
              <a:rPr lang="ru-RU" sz="1000" b="1" dirty="0" smtClean="0">
                <a:solidFill>
                  <a:srgbClr val="C00000"/>
                </a:solidFill>
              </a:rPr>
              <a:t>. </a:t>
            </a:r>
            <a:r>
              <a:rPr lang="ru-RU" sz="2000" b="1" dirty="0" smtClean="0">
                <a:solidFill>
                  <a:srgbClr val="C00000"/>
                </a:solidFill>
              </a:rPr>
              <a:t>   занимаемой должности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  - Член творческой группы в ДОУ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 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  - Уполномоченный по охране труда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41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648" y="323528"/>
            <a:ext cx="6120680" cy="8136904"/>
          </a:xfrm>
          <a:prstGeom prst="rect">
            <a:avLst/>
          </a:pr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61840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7874" y="3203848"/>
            <a:ext cx="573522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C00000"/>
                </a:solidFill>
              </a:rPr>
              <a:t>Раздел № 3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Научно методическая деятельность</a:t>
            </a:r>
            <a:r>
              <a:rPr lang="ru-RU" sz="6600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00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8680" y="665272"/>
            <a:ext cx="6192688" cy="67403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</a:rPr>
              <a:t>  </a:t>
            </a:r>
          </a:p>
          <a:p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ru-RU" sz="3600" b="1" u="sng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Моя визитная карточка</a:t>
            </a:r>
            <a:endParaRPr lang="ru-RU" sz="3200" b="1" u="sng" dirty="0" smtClean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endParaRPr lang="ru-RU" sz="3200" b="1" dirty="0" smtClean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endParaRPr lang="ru-RU" sz="3200" b="1" dirty="0" smtClean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,,Чтоб озарить светом других, нужно носить солнце в себе,,</a:t>
            </a:r>
          </a:p>
          <a:p>
            <a:endParaRPr lang="ru-RU" sz="3200" b="1" dirty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endParaRPr lang="ru-RU" sz="2800" b="1" dirty="0" smtClean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Труд воспитателя очень  непрост   </a:t>
            </a:r>
          </a:p>
          <a:p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Игры, занятия, творческий рост</a:t>
            </a:r>
          </a:p>
          <a:p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Ни о чем не жалею друзья</a:t>
            </a:r>
          </a:p>
          <a:p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Детям я сердце свое отдаю</a:t>
            </a:r>
          </a:p>
          <a:p>
            <a:endParaRPr lang="ru-RU" sz="3200" b="1" dirty="0" smtClean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870920" y="8460432"/>
            <a:ext cx="2438400" cy="76944"/>
          </a:xfrm>
          <a:prstGeom prst="rect">
            <a:avLst/>
          </a:prstGeom>
        </p:spPr>
      </p:pic>
      <p:sp>
        <p:nvSpPr>
          <p:cNvPr id="4" name="5-конечная звезда 3"/>
          <p:cNvSpPr/>
          <p:nvPr/>
        </p:nvSpPr>
        <p:spPr>
          <a:xfrm>
            <a:off x="7605464" y="3419872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0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672" y="395536"/>
            <a:ext cx="6048672" cy="7602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Методическое  обеспечение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Основная  образовательная                         </a:t>
            </a:r>
            <a:r>
              <a:rPr lang="ru-RU" sz="1200" b="1" dirty="0" smtClean="0">
                <a:solidFill>
                  <a:srgbClr val="FF0000"/>
                </a:solidFill>
              </a:rPr>
              <a:t>.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          Программа  ДОУ</a:t>
            </a: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Примерная образовательная                 </a:t>
            </a:r>
            <a:r>
              <a:rPr lang="ru-RU" sz="1000" b="1" dirty="0" smtClean="0">
                <a:solidFill>
                  <a:srgbClr val="FF0000"/>
                </a:solidFill>
              </a:rPr>
              <a:t>.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программа                                                                             </a:t>
            </a:r>
            <a:r>
              <a:rPr lang="ru-RU" sz="1000" b="1" dirty="0" smtClean="0">
                <a:solidFill>
                  <a:srgbClr val="FF0000"/>
                </a:solidFill>
              </a:rPr>
              <a:t>.</a:t>
            </a:r>
            <a:r>
              <a:rPr lang="ru-RU" sz="2400" b="1" dirty="0" smtClean="0">
                <a:solidFill>
                  <a:srgbClr val="FF0000"/>
                </a:solidFill>
              </a:rPr>
              <a:t>      « От рождения до школы»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                                   </a:t>
            </a:r>
            <a:r>
              <a:rPr lang="ru-RU" sz="2400" b="1" dirty="0" err="1" smtClean="0">
                <a:solidFill>
                  <a:srgbClr val="FF0000"/>
                </a:solidFill>
              </a:rPr>
              <a:t>Н.Е.Вераксы</a:t>
            </a:r>
            <a:r>
              <a:rPr lang="ru-RU" sz="2400" b="1" dirty="0" smtClean="0">
                <a:solidFill>
                  <a:srgbClr val="FF0000"/>
                </a:solidFill>
              </a:rPr>
              <a:t> и др.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      Парциальные программы: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«Разноцветные ладошки»                    </a:t>
            </a:r>
            <a:r>
              <a:rPr lang="ru-RU" sz="1050" b="1" dirty="0" smtClean="0">
                <a:solidFill>
                  <a:srgbClr val="FF0000"/>
                </a:solidFill>
              </a:rPr>
              <a:t>.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 .                                 Е. Немешаева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«Юный  эколог»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      </a:t>
            </a:r>
            <a:r>
              <a:rPr lang="ru-RU" sz="2400" b="1" dirty="0" err="1" smtClean="0">
                <a:solidFill>
                  <a:srgbClr val="FF0000"/>
                </a:solidFill>
              </a:rPr>
              <a:t>С.Н.Николаева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          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04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6672" y="467544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       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28" y="467544"/>
            <a:ext cx="5178896" cy="799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2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680" y="539552"/>
            <a:ext cx="5371581" cy="769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32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2060"/>
                </a:solidFill>
              </a:rPr>
              <a:t>Проектная деятельность</a:t>
            </a: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            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. 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Проект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       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«Театр- детям»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Вид:                           Творческий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Срок реализации:    6 месяцев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rgbClr val="0070C0"/>
                </a:solidFill>
              </a:rPr>
              <a:t>                                       </a:t>
            </a:r>
            <a:r>
              <a:rPr lang="ru-RU" dirty="0" smtClean="0">
                <a:solidFill>
                  <a:srgbClr val="C00000"/>
                </a:solidFill>
              </a:rPr>
              <a:t>2016-2017у.г</a:t>
            </a:r>
          </a:p>
          <a:p>
            <a:endParaRPr lang="ru-RU" dirty="0">
              <a:solidFill>
                <a:srgbClr val="00B050"/>
              </a:solidFill>
            </a:endParaRP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                   2.</a:t>
            </a:r>
            <a:r>
              <a:rPr lang="ru-RU" sz="2800" dirty="0" smtClean="0">
                <a:solidFill>
                  <a:srgbClr val="00B050"/>
                </a:solidFill>
              </a:rPr>
              <a:t> </a:t>
            </a:r>
            <a:r>
              <a:rPr lang="ru-RU" sz="28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Проект </a:t>
            </a:r>
            <a:r>
              <a:rPr lang="ru-RU" sz="2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</a:t>
            </a:r>
          </a:p>
          <a:p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400" b="1" dirty="0" smtClean="0">
                <a:ln>
                  <a:solidFill>
                    <a:srgbClr val="C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Для детей старшего дошкольного возраста:        </a:t>
            </a:r>
            <a:r>
              <a:rPr lang="ru-RU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«Мой   Дагестан»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Тип проекта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–   </a:t>
            </a:r>
            <a:r>
              <a:rPr lang="ru-RU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Информационно-                           .                                   творческий</a:t>
            </a:r>
            <a:endParaRPr lang="ru-RU" sz="2000" b="1" dirty="0" smtClean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Продолжительность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проекта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-      </a:t>
            </a:r>
            <a:r>
              <a:rPr lang="ru-RU" sz="2800" b="1" dirty="0" smtClean="0">
                <a:ln>
                  <a:solidFill>
                    <a:srgbClr val="CC33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Долгосрочный </a:t>
            </a:r>
            <a:r>
              <a:rPr lang="ru-RU" sz="2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                                        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Участники проекта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ru-RU" sz="24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Д</a:t>
            </a:r>
            <a:r>
              <a:rPr lang="ru-RU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ети старшей группы, педагоги,                               .                                      родители</a:t>
            </a:r>
            <a:endParaRPr lang="ru-RU" sz="20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8720" y="608416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    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35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0869" y="655985"/>
            <a:ext cx="269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84784" y="1444290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	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4704" y="786045"/>
            <a:ext cx="56166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4000" dirty="0" smtClean="0">
                <a:ln>
                  <a:solidFill>
                    <a:srgbClr val="CC33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Самообразование</a:t>
            </a:r>
          </a:p>
          <a:p>
            <a:pPr lvl="0"/>
            <a:r>
              <a:rPr lang="ru-RU" sz="32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1"/>
                </a:solidFill>
              </a:rPr>
              <a:t>Темы по </a:t>
            </a:r>
            <a:r>
              <a:rPr lang="ru-RU" sz="3200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1"/>
                </a:solidFill>
              </a:rPr>
              <a:t>самообразванию</a:t>
            </a:r>
            <a:r>
              <a:rPr lang="ru-RU" sz="32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1"/>
                </a:solidFill>
              </a:rPr>
              <a:t>:</a:t>
            </a:r>
          </a:p>
          <a:p>
            <a:pPr lvl="0"/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1. Опытно- исследовательская  деятельность детей дошкольного возраста.</a:t>
            </a:r>
          </a:p>
          <a:p>
            <a:pPr lvl="0"/>
            <a:r>
              <a:rPr lang="ru-RU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2016-2017уч.год</a:t>
            </a:r>
          </a:p>
          <a:p>
            <a:pPr lvl="0"/>
            <a:endParaRPr lang="ru-RU" sz="2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2.«Театр детям»-                        </a:t>
            </a:r>
            <a:r>
              <a:rPr lang="ru-RU" sz="2400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Татрализованная</a:t>
            </a:r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деятельность с детьми старшей группы в ДОУ</a:t>
            </a:r>
          </a:p>
          <a:p>
            <a:pPr lvl="0"/>
            <a:r>
              <a:rPr lang="ru-RU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2017-2018у.г.</a:t>
            </a:r>
          </a:p>
          <a:p>
            <a:pPr lvl="0"/>
            <a:r>
              <a:rPr lang="ru-RU" sz="2400" dirty="0" smtClean="0">
                <a:ln>
                  <a:solidFill>
                    <a:schemeClr val="accent6"/>
                  </a:solidFill>
                </a:ln>
                <a:solidFill>
                  <a:srgbClr val="C00000"/>
                </a:solidFill>
              </a:rPr>
              <a:t> </a:t>
            </a:r>
            <a:endParaRPr lang="ru-RU" sz="2400" dirty="0">
              <a:ln>
                <a:solidFill>
                  <a:srgbClr val="C00000"/>
                </a:solidFill>
              </a:ln>
              <a:solidFill>
                <a:schemeClr val="accent6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5220072"/>
            <a:ext cx="6192688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67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739411"/>
              </p:ext>
            </p:extLst>
          </p:nvPr>
        </p:nvGraphicFramePr>
        <p:xfrm>
          <a:off x="469966" y="1711013"/>
          <a:ext cx="6127386" cy="64366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157"/>
                <a:gridCol w="1276662"/>
                <a:gridCol w="2754904"/>
                <a:gridCol w="1537467"/>
                <a:gridCol w="155196"/>
              </a:tblGrid>
              <a:tr h="14842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2   0   1   7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Консуль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--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тация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для </a:t>
                      </a:r>
                      <a:r>
                        <a:rPr lang="ru-RU" sz="2000" b="1" kern="150" baseline="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воспита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ru-RU" sz="2000" b="1" kern="150" baseline="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телей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Проектная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деятель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</a:rPr>
                        <a:t>ность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в современном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</a:rPr>
                        <a:t>дошкольнообразователь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 ном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учреждении»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  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МКДОУ   «Детский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 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сад №3</a:t>
                      </a:r>
                      <a:r>
                        <a:rPr lang="ru-RU" sz="9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7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 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</a:rPr>
                        <a:t>с.Сергокала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»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kern="150" dirty="0"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</a:tr>
              <a:tr h="14842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2   0   1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6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Доклад на семинар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Устное народное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твор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чествово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в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патриоти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ческом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воспитании детей дошкольного возраста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МКДОУ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«Детский сад №3       </a:t>
                      </a:r>
                      <a:r>
                        <a:rPr lang="ru-RU" sz="2000" b="1" kern="150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с.Сергокала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kern="150" dirty="0"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</a:tr>
              <a:tr h="14842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2 0 1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6</a:t>
                      </a:r>
                      <a:endParaRPr lang="ru-RU" sz="20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Доклад на  родитель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ское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собрание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kern="150" dirty="0" smtClean="0">
                          <a:solidFill>
                            <a:srgbClr val="002060"/>
                          </a:solidFill>
                          <a:effectLst/>
                        </a:rPr>
                        <a:t> 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Защита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прав и достоинств ребенка</a:t>
                      </a:r>
                      <a:endParaRPr lang="ru-RU" sz="24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  МКДОУ «Детский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 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 сад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№3с. Сергокала»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kern="150" dirty="0"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</a:tr>
              <a:tr h="1864671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</a:p>
                    <a:p>
                      <a:r>
                        <a:rPr lang="ru-RU" dirty="0" smtClean="0"/>
                        <a:t>0</a:t>
                      </a:r>
                    </a:p>
                    <a:p>
                      <a:r>
                        <a:rPr lang="ru-RU" dirty="0" smtClean="0"/>
                        <a:t>1</a:t>
                      </a:r>
                    </a:p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 marL="63576" marR="63576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 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НОД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Познавательно- речевое. Открытое занятие.</a:t>
                      </a:r>
                    </a:p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Тема:</a:t>
                      </a:r>
                      <a:r>
                        <a:rPr lang="ru-RU" sz="20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«</a:t>
                      </a: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Поздняя</a:t>
                      </a:r>
                      <a:r>
                        <a:rPr lang="ru-RU" sz="20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осень»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МКДОУ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 «Детский    сад №3 </a:t>
                      </a:r>
                      <a:r>
                        <a:rPr lang="ru-RU" sz="2000" b="1" baseline="0" dirty="0" err="1" smtClean="0">
                          <a:solidFill>
                            <a:srgbClr val="002060"/>
                          </a:solidFill>
                        </a:rPr>
                        <a:t>с.Сергокала</a:t>
                      </a:r>
                      <a:endParaRPr lang="ru-RU" sz="2000" b="1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2000" b="1" baseline="0" dirty="0" err="1" smtClean="0">
                          <a:solidFill>
                            <a:srgbClr val="002060"/>
                          </a:solidFill>
                        </a:rPr>
                        <a:t>Ст.гр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kern="150" dirty="0"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92696" y="683568"/>
            <a:ext cx="57606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u="sng" dirty="0" smtClean="0">
                <a:solidFill>
                  <a:srgbClr val="00B050"/>
                </a:solidFill>
              </a:rPr>
              <a:t>Распространение  </a:t>
            </a:r>
            <a:r>
              <a:rPr lang="ru-RU" sz="2000" b="1" u="sng" dirty="0">
                <a:solidFill>
                  <a:srgbClr val="00B050"/>
                </a:solidFill>
              </a:rPr>
              <a:t>педагогического </a:t>
            </a:r>
            <a:r>
              <a:rPr lang="ru-RU" sz="2000" b="1" u="sng" dirty="0" smtClean="0">
                <a:solidFill>
                  <a:srgbClr val="00B050"/>
                </a:solidFill>
              </a:rPr>
              <a:t> опыта через  мастер  </a:t>
            </a:r>
            <a:r>
              <a:rPr lang="ru-RU" sz="2000" b="1" u="sng" dirty="0">
                <a:solidFill>
                  <a:srgbClr val="00B050"/>
                </a:solidFill>
              </a:rPr>
              <a:t>классы и </a:t>
            </a:r>
            <a:r>
              <a:rPr lang="ru-RU" sz="2000" b="1" u="sng" dirty="0" smtClean="0">
                <a:solidFill>
                  <a:srgbClr val="00B050"/>
                </a:solidFill>
              </a:rPr>
              <a:t>выступления  </a:t>
            </a:r>
            <a:r>
              <a:rPr lang="ru-RU" sz="2000" b="1" u="sng" dirty="0">
                <a:solidFill>
                  <a:srgbClr val="00B050"/>
                </a:solidFill>
              </a:rPr>
              <a:t>на семинарах и конференциях на уровне ДОУ</a:t>
            </a:r>
          </a:p>
        </p:txBody>
      </p:sp>
    </p:spTree>
    <p:extLst>
      <p:ext uri="{BB962C8B-B14F-4D97-AF65-F5344CB8AC3E}">
        <p14:creationId xmlns:p14="http://schemas.microsoft.com/office/powerpoint/2010/main" val="169196344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4704" y="709990"/>
            <a:ext cx="576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344939"/>
              </p:ext>
            </p:extLst>
          </p:nvPr>
        </p:nvGraphicFramePr>
        <p:xfrm>
          <a:off x="188640" y="611560"/>
          <a:ext cx="6336703" cy="77048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032"/>
                <a:gridCol w="1529754"/>
                <a:gridCol w="2574702"/>
                <a:gridCol w="1782572"/>
                <a:gridCol w="161643"/>
              </a:tblGrid>
              <a:tr h="27219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2018 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Досуг</a:t>
                      </a:r>
                      <a:r>
                        <a:rPr lang="ru-RU" sz="2400" kern="150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ко дню защитника отечества</a:t>
                      </a:r>
                      <a:endParaRPr lang="ru-RU" sz="20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800" kern="15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«Отечества</a:t>
                      </a:r>
                      <a:r>
                        <a:rPr lang="ru-RU" sz="2000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  </a:t>
                      </a:r>
                      <a:r>
                        <a:rPr lang="ru-RU" sz="900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r>
                        <a:rPr lang="ru-RU" sz="2000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      сыны»</a:t>
                      </a:r>
                      <a:endParaRPr lang="ru-RU" sz="20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МКДОУ </a:t>
                      </a:r>
                      <a:r>
                        <a:rPr lang="ru-RU" sz="2000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Детский       сад№3»   </a:t>
                      </a:r>
                      <a:r>
                        <a:rPr lang="ru-RU" sz="2000" kern="150" dirty="0" err="1" smtClean="0">
                          <a:solidFill>
                            <a:srgbClr val="002060"/>
                          </a:solidFill>
                          <a:effectLst/>
                        </a:rPr>
                        <a:t>с.Сергокала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   Старшая группа</a:t>
                      </a:r>
                      <a:endParaRPr lang="ru-RU" sz="20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kern="150" dirty="0"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</a:tr>
              <a:tr h="16615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201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7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0" kern="15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НОД</a:t>
                      </a:r>
                      <a:endParaRPr lang="ru-RU" sz="2800" b="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15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Познание</a:t>
                      </a: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.                   </a:t>
                      </a:r>
                      <a:r>
                        <a:rPr lang="ru-RU" sz="1000" kern="150" dirty="0" smtClean="0">
                          <a:solidFill>
                            <a:srgbClr val="002060"/>
                          </a:solidFill>
                          <a:effectLst/>
                        </a:rPr>
                        <a:t>. </a:t>
                      </a: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        ФЦКМ   </a:t>
                      </a:r>
                      <a:endParaRPr lang="ru-RU" sz="1600" kern="15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Тема: </a:t>
                      </a:r>
                      <a:r>
                        <a:rPr lang="ru-RU" sz="2000" kern="150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«Хлеб - всему голова»</a:t>
                      </a:r>
                      <a:endParaRPr lang="ru-RU" sz="20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МКДОУ  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«Детский сад№3»                  с. Сергокала</a:t>
                      </a:r>
                      <a:endParaRPr lang="ru-RU" sz="14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kern="150" dirty="0"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</a:tr>
              <a:tr h="15471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2017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kern="15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Развлечение</a:t>
                      </a:r>
                      <a:endParaRPr lang="ru-RU" sz="2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solidFill>
                            <a:srgbClr val="002060"/>
                          </a:solidFill>
                          <a:effectLst/>
                        </a:rPr>
                        <a:t>   «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Путешествие  по</a:t>
                      </a:r>
                      <a:r>
                        <a:rPr lang="ru-RU" sz="2000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   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экологической</a:t>
                      </a: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тропе»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 МКДОУ</a:t>
                      </a:r>
                      <a:r>
                        <a:rPr lang="ru-RU" sz="1800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Детский сад№3» </a:t>
                      </a:r>
                      <a:r>
                        <a:rPr lang="ru-RU" sz="2000" kern="150" dirty="0" err="1" smtClean="0">
                          <a:solidFill>
                            <a:srgbClr val="002060"/>
                          </a:solidFill>
                          <a:effectLst/>
                        </a:rPr>
                        <a:t>с.Сергокала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kern="150" dirty="0"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</a:tr>
              <a:tr h="17742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201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8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НОД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 Речевое развитие «Наша Родина</a:t>
                      </a:r>
                      <a:r>
                        <a:rPr lang="ru-RU" sz="500" kern="150" dirty="0" smtClean="0">
                          <a:solidFill>
                            <a:srgbClr val="002060"/>
                          </a:solidFill>
                          <a:effectLst/>
                        </a:rPr>
                        <a:t>…</a:t>
                      </a: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-Россия»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 МКДОУ «Детский сад№3»               с. </a:t>
                      </a:r>
                      <a:r>
                        <a:rPr lang="ru-RU" sz="1800" kern="150" dirty="0" err="1" smtClean="0">
                          <a:solidFill>
                            <a:srgbClr val="002060"/>
                          </a:solidFill>
                          <a:effectLst/>
                        </a:rPr>
                        <a:t>Сергоала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kern="150" dirty="0"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218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688" y="612364"/>
            <a:ext cx="6525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Предметно- пространственная среда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35949" y="4788024"/>
            <a:ext cx="258923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«</a:t>
            </a:r>
            <a:r>
              <a:rPr lang="ru-RU" dirty="0" smtClean="0">
                <a:solidFill>
                  <a:srgbClr val="0070C0"/>
                </a:solidFill>
              </a:rPr>
              <a:t>Уголок для девочек» 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sz="3200" dirty="0" smtClean="0">
                <a:solidFill>
                  <a:srgbClr val="0070C0"/>
                </a:solidFill>
              </a:rPr>
              <a:t>фото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12776" y="1835696"/>
            <a:ext cx="33288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Уголок для мальчиков</a:t>
            </a:r>
          </a:p>
          <a:p>
            <a:endParaRPr lang="ru-RU" sz="2400" dirty="0">
              <a:solidFill>
                <a:srgbClr val="0070C0"/>
              </a:solidFill>
            </a:endParaRPr>
          </a:p>
          <a:p>
            <a:r>
              <a:rPr lang="ru-RU" sz="3200" dirty="0" smtClean="0">
                <a:solidFill>
                  <a:srgbClr val="0070C0"/>
                </a:solidFill>
              </a:rPr>
              <a:t>фото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776" y="5357410"/>
            <a:ext cx="4392488" cy="29096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776" y="2267745"/>
            <a:ext cx="4392488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13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688" y="612364"/>
            <a:ext cx="6525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Предметно- пространственная среда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5489" y="5178573"/>
            <a:ext cx="27915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rgbClr val="0070C0"/>
              </a:solidFill>
            </a:endParaRPr>
          </a:p>
          <a:p>
            <a:r>
              <a:rPr lang="ru-RU" sz="2400" dirty="0" smtClean="0">
                <a:solidFill>
                  <a:srgbClr val="0070C0"/>
                </a:solidFill>
              </a:rPr>
              <a:t>Уголок художественно-творческой деятельности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4475" y="1308942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Уголок уединения	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76872" y="1531420"/>
            <a:ext cx="53130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rgbClr val="0070C0"/>
              </a:solidFill>
            </a:endParaRPr>
          </a:p>
          <a:p>
            <a:endParaRPr lang="ru-RU" sz="3600" dirty="0" smtClean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360" y="1237945"/>
            <a:ext cx="2808312" cy="33843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952" y="4786237"/>
            <a:ext cx="3410720" cy="353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04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0728" y="899592"/>
            <a:ext cx="50998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Работа с родителями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3609" y="1161202"/>
            <a:ext cx="525658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solidFill>
                <a:srgbClr val="FF0000"/>
              </a:solidFill>
            </a:endParaRP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Воспитывает </a:t>
            </a:r>
            <a:r>
              <a:rPr lang="ru-RU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ребенка все: люди, вещи, </a:t>
            </a:r>
            <a:r>
              <a:rPr lang="ru-RU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                                 .                                                   явления</a:t>
            </a:r>
            <a:r>
              <a:rPr lang="ru-RU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,</a:t>
            </a:r>
          </a:p>
          <a:p>
            <a:r>
              <a:rPr lang="ru-RU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но </a:t>
            </a:r>
            <a:r>
              <a:rPr lang="ru-RU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прежде всего и дольше всего - люди.</a:t>
            </a:r>
          </a:p>
          <a:p>
            <a:r>
              <a:rPr lang="ru-RU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Из </a:t>
            </a:r>
            <a:r>
              <a:rPr lang="ru-RU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них на первом месте – родители </a:t>
            </a:r>
            <a:r>
              <a:rPr lang="ru-RU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и</a:t>
            </a:r>
          </a:p>
          <a:p>
            <a:r>
              <a:rPr lang="ru-RU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                                                   </a:t>
            </a:r>
            <a:r>
              <a:rPr lang="ru-RU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педагоги.</a:t>
            </a:r>
          </a:p>
          <a:p>
            <a:r>
              <a:rPr lang="ru-RU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                                               </a:t>
            </a:r>
            <a:r>
              <a:rPr lang="ru-RU" dirty="0" smtClean="0">
                <a:ln>
                  <a:solidFill>
                    <a:srgbClr val="92D050"/>
                  </a:solidFill>
                </a:ln>
                <a:solidFill>
                  <a:srgbClr val="FF0000"/>
                </a:solidFill>
              </a:rPr>
              <a:t>А</a:t>
            </a:r>
            <a:r>
              <a:rPr lang="ru-RU" dirty="0">
                <a:ln>
                  <a:solidFill>
                    <a:srgbClr val="92D050"/>
                  </a:solidFill>
                </a:ln>
                <a:solidFill>
                  <a:srgbClr val="FF0000"/>
                </a:solidFill>
              </a:rPr>
              <a:t>. С. Макаренко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2696" y="3044163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2696" y="3707904"/>
            <a:ext cx="56886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-     Конкурсы и выстави с поделками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Привлечение родителей </a:t>
            </a:r>
            <a:r>
              <a:rPr lang="ru-RU" dirty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к</a:t>
            </a:r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 проведению праздников, утренников и спортивных мероприятий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Совместные  родительские собрания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Консультации, беседы,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Досуги, развлечения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Информационный материал в виде папок-передвижек и родительских уголков</a:t>
            </a:r>
          </a:p>
          <a:p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-   День открытых дверей</a:t>
            </a:r>
          </a:p>
          <a:p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-   Субботники по благоустройству территории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Активных родителей награждаем грамотами</a:t>
            </a:r>
          </a:p>
          <a:p>
            <a:pPr marL="285750" indent="-285750">
              <a:buFontTx/>
              <a:buChar char="-"/>
            </a:pPr>
            <a:endParaRPr lang="ru-RU" dirty="0" smtClean="0">
              <a:ln>
                <a:solidFill>
                  <a:srgbClr val="CC3300"/>
                </a:solidFill>
              </a:ln>
            </a:endParaRP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008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48680" y="611560"/>
            <a:ext cx="5904656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           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Работа с родителями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Я работаю </a:t>
            </a:r>
            <a:r>
              <a:rPr lang="ru-RU" dirty="0">
                <a:solidFill>
                  <a:srgbClr val="00B050"/>
                </a:solidFill>
              </a:rPr>
              <a:t>в тесном контакте с родителями воспитанников. Родители активно участвуют в проведении праздников, досугов. </a:t>
            </a:r>
            <a:r>
              <a:rPr lang="ru-RU" dirty="0" smtClean="0">
                <a:solidFill>
                  <a:srgbClr val="00B050"/>
                </a:solidFill>
              </a:rPr>
              <a:t>Это помогает приобщить  родителей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к жизни детского сада. Как известно, только совместными усилиями мы достигнем своей цели: воспитать настоящую личность, морально и умственно, подготовленную к школе. Также, имею </a:t>
            </a:r>
            <a:r>
              <a:rPr lang="ru-RU" dirty="0">
                <a:solidFill>
                  <a:srgbClr val="00B050"/>
                </a:solidFill>
              </a:rPr>
              <a:t>благодарственные письма от </a:t>
            </a:r>
            <a:r>
              <a:rPr lang="ru-RU" dirty="0" smtClean="0">
                <a:solidFill>
                  <a:srgbClr val="00B050"/>
                </a:solidFill>
              </a:rPr>
              <a:t>родителей. 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5220072"/>
            <a:ext cx="5904656" cy="338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20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6672" y="525746"/>
            <a:ext cx="604867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i="1" dirty="0" smtClean="0">
              <a:solidFill>
                <a:srgbClr val="00206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 err="1" smtClean="0">
                <a:solidFill>
                  <a:srgbClr val="002060"/>
                </a:solidFill>
              </a:rPr>
              <a:t>Алибекова</a:t>
            </a:r>
            <a:r>
              <a:rPr lang="ru-RU" sz="3200" b="1" i="1" dirty="0" smtClean="0">
                <a:solidFill>
                  <a:srgbClr val="002060"/>
                </a:solidFill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</a:rPr>
              <a:t>Раисат</a:t>
            </a:r>
            <a:r>
              <a:rPr lang="ru-RU" sz="3200" b="1" i="1" dirty="0">
                <a:solidFill>
                  <a:srgbClr val="002060"/>
                </a:solidFill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</a:rPr>
              <a:t>Багомедовна</a:t>
            </a:r>
            <a:endParaRPr lang="ru-RU" sz="2800" b="1" i="1" dirty="0">
              <a:solidFill>
                <a:srgbClr val="00206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44924" y="7524328"/>
            <a:ext cx="2916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2018 год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4704" y="4716016"/>
            <a:ext cx="5760640" cy="4093428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ru-RU" sz="2000" i="1" dirty="0" smtClean="0">
              <a:solidFill>
                <a:srgbClr val="002060"/>
              </a:solidFill>
            </a:endParaRPr>
          </a:p>
          <a:p>
            <a:endParaRPr lang="ru-RU" sz="2000" i="1" dirty="0">
              <a:solidFill>
                <a:srgbClr val="002060"/>
              </a:solidFill>
            </a:endParaRPr>
          </a:p>
          <a:p>
            <a:endParaRPr lang="ru-RU" sz="2000" i="1" dirty="0" smtClean="0">
              <a:solidFill>
                <a:srgbClr val="002060"/>
              </a:solidFill>
            </a:endParaRPr>
          </a:p>
          <a:p>
            <a:endParaRPr lang="ru-RU" sz="2000" i="1" dirty="0">
              <a:solidFill>
                <a:srgbClr val="002060"/>
              </a:solidFill>
            </a:endParaRPr>
          </a:p>
          <a:p>
            <a:endParaRPr lang="ru-RU" sz="2000" i="1" dirty="0" smtClean="0">
              <a:solidFill>
                <a:srgbClr val="002060"/>
              </a:solidFill>
            </a:endParaRPr>
          </a:p>
          <a:p>
            <a:r>
              <a:rPr lang="ru-RU" sz="2000" i="1" dirty="0">
                <a:solidFill>
                  <a:srgbClr val="002060"/>
                </a:solidFill>
              </a:rPr>
              <a:t> </a:t>
            </a:r>
            <a:r>
              <a:rPr lang="ru-RU" sz="2000" i="1" dirty="0" smtClean="0">
                <a:solidFill>
                  <a:srgbClr val="002060"/>
                </a:solidFill>
              </a:rPr>
              <a:t>       </a:t>
            </a:r>
          </a:p>
          <a:p>
            <a:r>
              <a:rPr lang="ru-RU" sz="2000" i="1" dirty="0">
                <a:solidFill>
                  <a:srgbClr val="002060"/>
                </a:solidFill>
              </a:rPr>
              <a:t> </a:t>
            </a:r>
            <a:r>
              <a:rPr lang="ru-RU" sz="2000" i="1" dirty="0" smtClean="0">
                <a:solidFill>
                  <a:srgbClr val="002060"/>
                </a:solidFill>
              </a:rPr>
              <a:t>        </a:t>
            </a:r>
            <a:r>
              <a:rPr lang="ru-RU" sz="2800" b="1" i="1" dirty="0" smtClean="0">
                <a:solidFill>
                  <a:srgbClr val="002060"/>
                </a:solidFill>
              </a:rPr>
              <a:t>Воспитатель МКДОУ                                     «Детский сад №3с.Сергокала»           </a:t>
            </a:r>
            <a:endParaRPr lang="ru-RU" sz="2800" b="1" i="1" dirty="0">
              <a:solidFill>
                <a:srgbClr val="002060"/>
              </a:solidFill>
            </a:endParaRP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                   </a:t>
            </a:r>
          </a:p>
          <a:p>
            <a:endParaRPr lang="ru-RU" sz="2800" b="1" i="1" dirty="0" smtClean="0">
              <a:solidFill>
                <a:srgbClr val="002060"/>
              </a:solidFill>
            </a:endParaRPr>
          </a:p>
          <a:p>
            <a:endParaRPr lang="ru-RU" sz="2800" b="1" i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824" y="2403183"/>
            <a:ext cx="3384376" cy="38970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14763" y="1764497"/>
            <a:ext cx="3429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/>
        </p:nvSpPr>
        <p:spPr bwMode="auto">
          <a:xfrm>
            <a:off x="514350" y="3591983"/>
            <a:ext cx="5829300" cy="196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5834" y="3292000"/>
            <a:ext cx="656410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C00000"/>
                </a:solidFill>
              </a:rPr>
              <a:t>Приложения</a:t>
            </a:r>
            <a:endParaRPr lang="ru-RU" sz="8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31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6672" y="683568"/>
            <a:ext cx="61206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   </a:t>
            </a:r>
            <a:r>
              <a:rPr lang="ru-RU" sz="36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Наши  занятия и будни</a:t>
            </a:r>
          </a:p>
          <a:p>
            <a:endParaRPr lang="ru-RU" dirty="0" smtClean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Наш  детский  сад  любят  детвора, здесь детей  учу  я</a:t>
            </a:r>
          </a:p>
          <a:p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как  лепить, как  рисовать  и  стихи  рассказывать</a:t>
            </a:r>
          </a:p>
          <a:p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Как  считать  и  вычитать ,  </a:t>
            </a:r>
            <a:r>
              <a:rPr lang="ru-RU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к</a:t>
            </a:r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ак  кровати  заправлять</a:t>
            </a:r>
          </a:p>
          <a:p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И столы  друзья  накрывать, </a:t>
            </a:r>
            <a:r>
              <a:rPr lang="ru-RU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к</a:t>
            </a:r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ак   цветочки   поливать</a:t>
            </a:r>
          </a:p>
          <a:p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И  одежду  одевать, как  дружить  и  уважать</a:t>
            </a:r>
          </a:p>
          <a:p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Как  смеяться  и  играть</a:t>
            </a:r>
            <a:endParaRPr lang="ru-RU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82" y="3491879"/>
            <a:ext cx="6135670" cy="424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7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80" y="467544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    </a:t>
            </a:r>
            <a:r>
              <a:rPr lang="ru-RU" sz="3600" b="1" dirty="0" smtClean="0">
                <a:solidFill>
                  <a:srgbClr val="CC33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Н а ш и          б у д н и</a:t>
            </a:r>
            <a:endParaRPr lang="ru-RU" sz="3600" b="1" dirty="0">
              <a:solidFill>
                <a:srgbClr val="CC33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1113876"/>
            <a:ext cx="5760640" cy="37461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20" y="4067944"/>
            <a:ext cx="5256584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40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688" y="179512"/>
            <a:ext cx="561662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        На прогулке</a:t>
            </a:r>
          </a:p>
          <a:p>
            <a:r>
              <a:rPr lang="ru-RU" sz="2000" dirty="0" smtClean="0"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Наблюдая мы познаем мир во всей ее красе учимся оберегать и любить природу.                                Играя- активно </a:t>
            </a:r>
            <a:r>
              <a:rPr lang="ru-RU" sz="2000" dirty="0" err="1" smtClean="0"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двигаемся,дышим</a:t>
            </a:r>
            <a:r>
              <a:rPr lang="ru-RU" sz="2000" dirty="0" smtClean="0"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свежим воздухом – прогулки полезны для </a:t>
            </a:r>
            <a:r>
              <a:rPr lang="ru-RU" sz="2000" dirty="0" err="1" smtClean="0"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здоровья.Помогая</a:t>
            </a:r>
            <a:r>
              <a:rPr lang="ru-RU" sz="2000" dirty="0" smtClean="0"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взрослым - учимся трудиться </a:t>
            </a:r>
            <a:endParaRPr lang="ru-RU" sz="2000" dirty="0">
              <a:solidFill>
                <a:srgbClr val="C0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2672502"/>
            <a:ext cx="4392488" cy="29796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48" y="5768845"/>
            <a:ext cx="4700240" cy="331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2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664" y="611560"/>
            <a:ext cx="6192688" cy="2942801"/>
          </a:xfrm>
          <a:prstGeom prst="rect">
            <a:avLst/>
          </a:prstGeom>
          <a:noFill/>
        </p:spPr>
        <p:txBody>
          <a:bodyPr wrap="square" rtlCol="0">
            <a:prstTxWarp prst="textTriangleInverted">
              <a:avLst/>
            </a:prstTxWarp>
            <a:spAutoFit/>
          </a:bodyPr>
          <a:lstStyle/>
          <a:p>
            <a:endParaRPr lang="ru-RU" sz="3200" b="1" dirty="0" smtClean="0">
              <a:solidFill>
                <a:srgbClr val="0070C0"/>
              </a:solidFill>
            </a:endParaRPr>
          </a:p>
          <a:p>
            <a:r>
              <a:rPr lang="ru-RU" sz="3600" b="1" dirty="0" smtClean="0">
                <a:solidFill>
                  <a:srgbClr val="C00000"/>
                </a:solidFill>
              </a:rPr>
              <a:t>Педсовет без меня не     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.    </a:t>
            </a:r>
            <a:r>
              <a:rPr lang="ru-RU" sz="3600" b="1" dirty="0" smtClean="0">
                <a:solidFill>
                  <a:srgbClr val="C00000"/>
                </a:solidFill>
              </a:rPr>
              <a:t>проходит никогда</a:t>
            </a:r>
          </a:p>
          <a:p>
            <a:endParaRPr lang="ru-RU" sz="3600" b="1" dirty="0">
              <a:solidFill>
                <a:srgbClr val="C00000"/>
              </a:solidFill>
            </a:endParaRPr>
          </a:p>
          <a:p>
            <a:endParaRPr lang="ru-RU" sz="2400" b="1" dirty="0" smtClean="0">
              <a:solidFill>
                <a:srgbClr val="0070C0"/>
              </a:solidFill>
            </a:endParaRPr>
          </a:p>
          <a:p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endParaRPr lang="ru-RU" sz="3600" b="1" dirty="0" smtClean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36" y="2555776"/>
            <a:ext cx="5970708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12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2865" y="539552"/>
            <a:ext cx="5904656" cy="310854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lvl="0"/>
            <a:r>
              <a:rPr lang="ru-RU" sz="3200" b="1" dirty="0" smtClean="0">
                <a:solidFill>
                  <a:schemeClr val="accent2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              </a:t>
            </a:r>
            <a:r>
              <a:rPr lang="ru-RU" sz="4800" dirty="0" smtClean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2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Театр</a:t>
            </a:r>
          </a:p>
          <a:p>
            <a:pPr lvl="0"/>
            <a:r>
              <a:rPr lang="ru-RU" sz="2800" b="1" dirty="0" smtClean="0">
                <a:solidFill>
                  <a:srgbClr val="C00000"/>
                </a:solidFill>
              </a:rPr>
              <a:t>    Всюду праздник у нас</a:t>
            </a:r>
          </a:p>
          <a:p>
            <a:pPr lvl="0"/>
            <a:r>
              <a:rPr lang="ru-RU" sz="2800" b="1" dirty="0" smtClean="0">
                <a:solidFill>
                  <a:srgbClr val="C00000"/>
                </a:solidFill>
              </a:rPr>
              <a:t>    Где дети и я- все артисты</a:t>
            </a:r>
          </a:p>
          <a:p>
            <a:pPr lvl="0"/>
            <a:endParaRPr lang="ru-RU" sz="2800" b="1" dirty="0">
              <a:solidFill>
                <a:srgbClr val="C00000"/>
              </a:solidFill>
            </a:endParaRPr>
          </a:p>
          <a:p>
            <a:pPr lvl="0"/>
            <a:endParaRPr lang="ru-RU" sz="2800" b="1" dirty="0" smtClean="0">
              <a:solidFill>
                <a:srgbClr val="C00000"/>
              </a:solidFill>
            </a:endParaRPr>
          </a:p>
          <a:p>
            <a:pPr lvl="0"/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   фото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9130" y="2123728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50" y="2493060"/>
            <a:ext cx="5699606" cy="517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0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0128" y="467544"/>
            <a:ext cx="57212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        </a:t>
            </a:r>
            <a:r>
              <a:rPr lang="ru-RU" sz="3200" b="1" dirty="0" smtClean="0"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Наши   праздники</a:t>
            </a:r>
          </a:p>
          <a:p>
            <a:r>
              <a:rPr lang="ru-RU" sz="2000" b="1" dirty="0" smtClean="0"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Победы, Новый Год</a:t>
            </a:r>
          </a:p>
          <a:p>
            <a:r>
              <a:rPr lang="ru-RU" sz="2000" b="1" dirty="0" smtClean="0"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Мамин праздник или папин</a:t>
            </a:r>
          </a:p>
          <a:p>
            <a:r>
              <a:rPr lang="ru-RU" sz="2000" b="1" dirty="0" smtClean="0"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Отмечаем все мы дружно</a:t>
            </a:r>
          </a:p>
          <a:p>
            <a:r>
              <a:rPr lang="ru-RU" sz="2000" b="1" dirty="0"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День</a:t>
            </a:r>
            <a:endParaRPr lang="ru-RU" sz="2000" b="1" dirty="0">
              <a:solidFill>
                <a:srgbClr val="C0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 </a:t>
            </a:r>
            <a:r>
              <a:rPr lang="ru-RU" sz="3200" b="1" dirty="0" smtClean="0">
                <a:solidFill>
                  <a:srgbClr val="C00000"/>
                </a:solidFill>
              </a:rPr>
              <a:t>фото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28" y="2195736"/>
            <a:ext cx="5361160" cy="28083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28" y="5220071"/>
            <a:ext cx="5361160" cy="331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135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672" y="467544"/>
            <a:ext cx="6228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C33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     </a:t>
            </a:r>
            <a:r>
              <a:rPr lang="ru-RU" sz="2800" b="1" dirty="0" smtClean="0">
                <a:solidFill>
                  <a:srgbClr val="CC33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Наши       праздники</a:t>
            </a:r>
            <a:endParaRPr lang="ru-RU" sz="2800" b="1" dirty="0">
              <a:solidFill>
                <a:srgbClr val="CC33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5220072"/>
            <a:ext cx="5688632" cy="36724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997384"/>
            <a:ext cx="6048672" cy="365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83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672" y="323528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      Наши    праздники</a:t>
            </a:r>
            <a:endParaRPr lang="ru-RU" sz="2800" b="1" dirty="0">
              <a:solidFill>
                <a:srgbClr val="C0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846748"/>
            <a:ext cx="6336704" cy="36532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4716016"/>
            <a:ext cx="6336704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31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907704"/>
            <a:ext cx="5966420" cy="207865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Дидактические </a:t>
            </a:r>
            <a:r>
              <a:rPr lang="ru-RU" sz="4000" b="1" dirty="0">
                <a:solidFill>
                  <a:srgbClr val="C00000"/>
                </a:solidFill>
              </a:rPr>
              <a:t>п</a:t>
            </a:r>
            <a:r>
              <a:rPr lang="ru-RU" sz="4000" b="1" dirty="0" smtClean="0">
                <a:solidFill>
                  <a:srgbClr val="C00000"/>
                </a:solidFill>
              </a:rPr>
              <a:t>особия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своими руками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/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6211" y="235354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 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2472693">
            <a:off x="465074" y="2797351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  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7749" y="321982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915" y="3617023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2353544"/>
            <a:ext cx="2715766" cy="28665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792" y="5224941"/>
            <a:ext cx="4032448" cy="35793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149" y="2353544"/>
            <a:ext cx="2555814" cy="286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3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687" y="1120004"/>
            <a:ext cx="5760641" cy="680186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40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Содержание</a:t>
            </a:r>
          </a:p>
          <a:p>
            <a:r>
              <a:rPr lang="ru-RU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 1.</a:t>
            </a:r>
            <a:r>
              <a:rPr lang="ru-RU" sz="20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Общие сведения </a:t>
            </a:r>
          </a:p>
          <a:p>
            <a:r>
              <a:rPr lang="ru-RU" sz="20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1.1. О себе</a:t>
            </a: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1.2. Образование</a:t>
            </a:r>
          </a:p>
          <a:p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 1.3. Повышение квалификации</a:t>
            </a: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1.4  Нормативно –правовые документы          </a:t>
            </a:r>
            <a:r>
              <a:rPr lang="ru-RU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2.Личный вклад в повышение качества образования</a:t>
            </a: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2.1.Участие в разработке основной  </a:t>
            </a:r>
            <a:r>
              <a:rPr lang="ru-RU" sz="1600" b="1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общеобразова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-       </a:t>
            </a:r>
            <a:r>
              <a:rPr lang="ru-RU" sz="8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  тельной программы</a:t>
            </a: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2.2.Распространение в педагогическом коллективе     </a:t>
            </a:r>
            <a:r>
              <a:rPr lang="ru-RU" sz="7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опыта практических результатов своей  </a:t>
            </a:r>
            <a:r>
              <a:rPr lang="ru-RU" sz="1600" b="1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професси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                    </a:t>
            </a:r>
            <a:r>
              <a:rPr lang="ru-RU" sz="8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12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 </a:t>
            </a:r>
            <a:r>
              <a:rPr lang="ru-RU" sz="1600" b="1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нальной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деятельности.</a:t>
            </a: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2.3. Мастер – класс « Аквариум для рыбок»                                       </a:t>
            </a:r>
            <a:r>
              <a:rPr lang="ru-RU" sz="10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  интегрированное занятие в рамках районного         </a:t>
            </a:r>
            <a:r>
              <a:rPr lang="ru-RU" sz="10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   конкурса «Воспитатель года»</a:t>
            </a: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2.4.Театрализованная постановка в старшей группе</a:t>
            </a:r>
          </a:p>
          <a:p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2.5.Социально- </a:t>
            </a:r>
            <a:r>
              <a:rPr lang="ru-RU" sz="1600" b="1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образовательна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b="1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детельность</a:t>
            </a:r>
            <a:endParaRPr lang="ru-RU" sz="1600" b="1" dirty="0" smtClean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2.6. Награды, поощрения </a:t>
            </a:r>
          </a:p>
          <a:p>
            <a:endParaRPr lang="ru-RU" sz="800" b="1" dirty="0" smtClean="0">
              <a:ln>
                <a:solidFill>
                  <a:schemeClr val="accent6">
                    <a:lumMod val="75000"/>
                  </a:schemeClr>
                </a:solidFill>
              </a:ln>
            </a:endParaRPr>
          </a:p>
          <a:p>
            <a:r>
              <a:rPr lang="ru-RU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3.Научно методическая деятельность</a:t>
            </a: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   3.1.Использование инновационных технологий</a:t>
            </a: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   3.2. Проектная деятельность</a:t>
            </a:r>
          </a:p>
          <a:p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4. Приложение</a:t>
            </a:r>
          </a:p>
          <a:p>
            <a:endParaRPr lang="ru-RU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89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0688" y="767440"/>
            <a:ext cx="5904656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Наш детский сад работает по ООП и примерной </a:t>
            </a:r>
            <a:r>
              <a:rPr lang="ru-RU" b="1" dirty="0" err="1" smtClean="0">
                <a:solidFill>
                  <a:srgbClr val="FF0000"/>
                </a:solidFill>
              </a:rPr>
              <a:t>образоватеельной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програме</a:t>
            </a:r>
            <a:r>
              <a:rPr lang="ru-RU" b="1" dirty="0" smtClean="0">
                <a:solidFill>
                  <a:srgbClr val="FF0000"/>
                </a:solidFill>
              </a:rPr>
              <a:t> « От рождения до школы» </a:t>
            </a:r>
            <a:r>
              <a:rPr lang="ru-RU" b="1" dirty="0" err="1" smtClean="0">
                <a:solidFill>
                  <a:srgbClr val="FF0000"/>
                </a:solidFill>
              </a:rPr>
              <a:t>под.ред</a:t>
            </a:r>
            <a:r>
              <a:rPr lang="ru-RU" b="1" dirty="0" smtClean="0">
                <a:solidFill>
                  <a:srgbClr val="FF0000"/>
                </a:solidFill>
              </a:rPr>
              <a:t>. Н.Е. </a:t>
            </a:r>
            <a:r>
              <a:rPr lang="ru-RU" b="1" dirty="0" err="1" smtClean="0">
                <a:solidFill>
                  <a:srgbClr val="FF0000"/>
                </a:solidFill>
              </a:rPr>
              <a:t>Вераксы,М.А.Васильевой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</a:p>
          <a:p>
            <a:r>
              <a:rPr lang="ru-RU" b="1" dirty="0" err="1" smtClean="0">
                <a:solidFill>
                  <a:srgbClr val="FF0000"/>
                </a:solidFill>
              </a:rPr>
              <a:t>Т.С.Комаровой</a:t>
            </a:r>
            <a:r>
              <a:rPr lang="ru-RU" b="1" dirty="0" smtClean="0">
                <a:solidFill>
                  <a:srgbClr val="FF0000"/>
                </a:solidFill>
              </a:rPr>
              <a:t>. Ведущие цели программы- создание благоприятных условий для полноценного проживания ребенком </a:t>
            </a:r>
            <a:r>
              <a:rPr lang="ru-RU" b="1" dirty="0" err="1" smtClean="0">
                <a:solidFill>
                  <a:srgbClr val="FF0000"/>
                </a:solidFill>
              </a:rPr>
              <a:t>дошкольно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го</a:t>
            </a:r>
            <a:r>
              <a:rPr lang="ru-RU" b="1" dirty="0" smtClean="0">
                <a:solidFill>
                  <a:srgbClr val="FF0000"/>
                </a:solidFill>
              </a:rPr>
              <a:t> детства, формирование основ базовой культуры, всестороннее развитие психических и физических качеств в </a:t>
            </a:r>
            <a:r>
              <a:rPr lang="ru-RU" b="1" dirty="0" err="1" smtClean="0">
                <a:solidFill>
                  <a:srgbClr val="FF0000"/>
                </a:solidFill>
              </a:rPr>
              <a:t>соответ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ствии</a:t>
            </a:r>
            <a:r>
              <a:rPr lang="ru-RU" b="1" dirty="0" smtClean="0">
                <a:solidFill>
                  <a:srgbClr val="FF0000"/>
                </a:solidFill>
              </a:rPr>
              <a:t> с возраст </a:t>
            </a:r>
            <a:r>
              <a:rPr lang="ru-RU" b="1" dirty="0" err="1" smtClean="0">
                <a:solidFill>
                  <a:srgbClr val="FF0000"/>
                </a:solidFill>
              </a:rPr>
              <a:t>ными</a:t>
            </a:r>
            <a:r>
              <a:rPr lang="ru-RU" b="1" dirty="0" smtClean="0">
                <a:solidFill>
                  <a:srgbClr val="FF0000"/>
                </a:solidFill>
              </a:rPr>
              <a:t> и индивидуальными особенностями, подготовка ребенка к жизни в современном обществе. К обучению в школе, обеспечение безопасности </a:t>
            </a:r>
            <a:r>
              <a:rPr lang="ru-RU" b="1" dirty="0" err="1" smtClean="0">
                <a:solidFill>
                  <a:srgbClr val="FF0000"/>
                </a:solidFill>
              </a:rPr>
              <a:t>жизнидеятельности</a:t>
            </a:r>
            <a:r>
              <a:rPr lang="ru-RU" b="1" dirty="0" smtClean="0">
                <a:solidFill>
                  <a:srgbClr val="FF0000"/>
                </a:solidFill>
              </a:rPr>
              <a:t> дошкольника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Владею современными образовательными технологиями здоровье- сберегающими и игровыми.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Формирую привычку у детей к здоровому образу жизни. Использую закаливающие процедуры:      « дорожки здоровья», физические упражнения после сна, пальчиковую и артикуляционную гимнастику.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Использую в работе  с  детьми метод   проектной деятельности и т.к. основное требование ФГОС-это развивающая форма обучения детей ,</a:t>
            </a:r>
            <a:r>
              <a:rPr lang="ru-RU" b="1" dirty="0" err="1" smtClean="0">
                <a:solidFill>
                  <a:srgbClr val="FF0000"/>
                </a:solidFill>
              </a:rPr>
              <a:t>т.о</a:t>
            </a:r>
            <a:r>
              <a:rPr lang="ru-RU" b="1" dirty="0" smtClean="0">
                <a:solidFill>
                  <a:srgbClr val="FF0000"/>
                </a:solidFill>
              </a:rPr>
              <a:t>. метод проектирования и ОЭД  здесь на первом месте для формирования  развивающего  обучения</a:t>
            </a:r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41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755577"/>
            <a:ext cx="6172200" cy="7412642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854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01630" y="1168007"/>
            <a:ext cx="248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426959"/>
              </p:ext>
            </p:extLst>
          </p:nvPr>
        </p:nvGraphicFramePr>
        <p:xfrm>
          <a:off x="12069960" y="8532440"/>
          <a:ext cx="833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208280"/>
                <a:gridCol w="208280"/>
                <a:gridCol w="208280"/>
              </a:tblGrid>
              <a:tr h="178539">
                <a:tc gridSpan="4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lnB w="381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381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539">
                <a:tc gridSpan="3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</a:tr>
              <a:tr h="17853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53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mpd="sng"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853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822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69248" y="3203848"/>
            <a:ext cx="4832477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C00000"/>
                </a:solidFill>
              </a:rPr>
              <a:t>Раздел № 1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Общие сведения </a:t>
            </a:r>
            <a:r>
              <a:rPr lang="ru-RU" sz="8000" b="1" dirty="0" smtClean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53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0688" y="755576"/>
            <a:ext cx="623731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chemeClr val="accent6">
                    <a:lumMod val="50000"/>
                  </a:schemeClr>
                </a:solidFill>
              </a:rPr>
              <a:t>Алибекова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       </a:t>
            </a:r>
            <a:r>
              <a:rPr lang="ru-RU" sz="3600" b="1" dirty="0" err="1" smtClean="0">
                <a:solidFill>
                  <a:schemeClr val="accent6">
                    <a:lumMod val="50000"/>
                  </a:schemeClr>
                </a:solidFill>
              </a:rPr>
              <a:t>Раисат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             </a:t>
            </a:r>
            <a:r>
              <a:rPr lang="ru-RU" sz="105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        </a:t>
            </a:r>
            <a:r>
              <a:rPr lang="ru-RU" sz="3600" b="1" dirty="0" err="1" smtClean="0">
                <a:solidFill>
                  <a:schemeClr val="accent6">
                    <a:lumMod val="50000"/>
                  </a:schemeClr>
                </a:solidFill>
              </a:rPr>
              <a:t>Багомедовна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   </a:t>
            </a:r>
            <a:r>
              <a:rPr lang="ru-RU" sz="2800" b="1" dirty="0" smtClean="0">
                <a:solidFill>
                  <a:schemeClr val="tx2"/>
                </a:solidFill>
              </a:rPr>
              <a:t>22.07.1974г  года рождения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</a:rPr>
              <a:t>Образование - высшее                   </a:t>
            </a:r>
            <a:r>
              <a:rPr lang="ru-RU" sz="900" b="1" dirty="0" smtClean="0">
                <a:solidFill>
                  <a:srgbClr val="0070C0"/>
                </a:solidFill>
              </a:rPr>
              <a:t>.</a:t>
            </a:r>
            <a:r>
              <a:rPr lang="ru-RU" sz="2800" b="1" dirty="0" smtClean="0">
                <a:solidFill>
                  <a:srgbClr val="0070C0"/>
                </a:solidFill>
              </a:rPr>
              <a:t>                              педагогическое   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20688" y="3370949"/>
            <a:ext cx="5832648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" dirty="0" smtClean="0">
                <a:solidFill>
                  <a:srgbClr val="002060"/>
                </a:solidFill>
              </a:rPr>
              <a:t> </a:t>
            </a:r>
          </a:p>
          <a:p>
            <a:endParaRPr lang="ru-RU" sz="2400" dirty="0" smtClean="0">
              <a:solidFill>
                <a:srgbClr val="002060"/>
              </a:solidFill>
            </a:endParaRPr>
          </a:p>
          <a:p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Прошла профессиональную переподготовку  в</a:t>
            </a:r>
            <a:r>
              <a:rPr lang="ru-RU" sz="2800" b="1" dirty="0" smtClean="0">
                <a:solidFill>
                  <a:srgbClr val="002060"/>
                </a:solidFill>
              </a:rPr>
              <a:t> 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Махачкалинском  центре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повышения  квалификации,  на            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ведение  профессиональной деятельности  в  сфере 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46745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688" y="323528"/>
            <a:ext cx="5976664" cy="3393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Работаю воспитателем в            </a:t>
            </a:r>
            <a:r>
              <a:rPr lang="ru-RU" sz="1050" b="1" dirty="0" smtClean="0">
                <a:solidFill>
                  <a:schemeClr val="accent3">
                    <a:lumMod val="50000"/>
                  </a:schemeClr>
                </a:solidFill>
              </a:rPr>
              <a:t>.    </a:t>
            </a:r>
          </a:p>
          <a:p>
            <a:r>
              <a:rPr lang="ru-RU" sz="105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050" b="1" dirty="0" smtClean="0">
                <a:solidFill>
                  <a:schemeClr val="accent3">
                    <a:lumMod val="50000"/>
                  </a:schemeClr>
                </a:solidFill>
              </a:rPr>
              <a:t>     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МКДОУ «Детский сад № 3»</a:t>
            </a:r>
          </a:p>
          <a:p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            с. Сергокала                    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ru-RU" sz="3200" b="1" dirty="0" err="1" smtClean="0">
                <a:solidFill>
                  <a:schemeClr val="accent3">
                    <a:lumMod val="50000"/>
                  </a:schemeClr>
                </a:solidFill>
              </a:rPr>
              <a:t>Сергокалинского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 р-на  РД.</a:t>
            </a:r>
          </a:p>
          <a:p>
            <a:endParaRPr lang="ru-RU" sz="3200" b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0688" y="3716766"/>
            <a:ext cx="56886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 smtClean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Общий трудовой стаж-  25 лет</a:t>
            </a:r>
          </a:p>
          <a:p>
            <a:endParaRPr lang="ru-RU" sz="2800" b="1" dirty="0" smtClean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Стаж педагогической работы-       .                                           17 лет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В данном учреждении  - 12 лет</a:t>
            </a:r>
          </a:p>
          <a:p>
            <a:endParaRPr lang="ru-RU" sz="2800" b="1" dirty="0" smtClean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В данной 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должности   </a:t>
            </a:r>
            <a:r>
              <a:rPr lang="ru-RU" sz="2800" b="1" dirty="0">
                <a:solidFill>
                  <a:srgbClr val="C00000"/>
                </a:solidFill>
              </a:rPr>
              <a:t> -</a:t>
            </a:r>
            <a:r>
              <a:rPr lang="ru-RU" sz="2800" b="1" dirty="0" smtClean="0">
                <a:solidFill>
                  <a:srgbClr val="C00000"/>
                </a:solidFill>
              </a:rPr>
              <a:t> 12 лет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90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689" y="827584"/>
            <a:ext cx="576064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 Прошла курсы             </a:t>
            </a:r>
            <a:r>
              <a:rPr lang="ru-RU" sz="1100" b="1" dirty="0" smtClean="0">
                <a:solidFill>
                  <a:srgbClr val="C00000"/>
                </a:solidFill>
              </a:rPr>
              <a:t>.</a:t>
            </a:r>
            <a:r>
              <a:rPr lang="ru-RU" sz="4000" b="1" dirty="0" smtClean="0">
                <a:solidFill>
                  <a:srgbClr val="C00000"/>
                </a:solidFill>
              </a:rPr>
              <a:t>      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          повышения 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                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               квалификации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  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      С  06.11.2017    -                     </a:t>
            </a:r>
            <a:r>
              <a:rPr lang="ru-RU" sz="1000" b="1" dirty="0" smtClean="0">
                <a:solidFill>
                  <a:srgbClr val="C00000"/>
                </a:solidFill>
              </a:rPr>
              <a:t>. </a:t>
            </a:r>
            <a:r>
              <a:rPr lang="ru-RU" sz="3200" b="1" dirty="0" smtClean="0">
                <a:solidFill>
                  <a:srgbClr val="C00000"/>
                </a:solidFill>
              </a:rPr>
              <a:t>                        26.11.2017»</a:t>
            </a:r>
          </a:p>
          <a:p>
            <a:endParaRPr lang="ru-RU" sz="3200" b="1" dirty="0" smtClean="0">
              <a:solidFill>
                <a:srgbClr val="C00000"/>
              </a:solidFill>
            </a:endParaRPr>
          </a:p>
          <a:p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03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4350" y="971600"/>
            <a:ext cx="6010994" cy="34163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Получила   удостоверение    о                                             </a:t>
            </a:r>
            <a:r>
              <a:rPr lang="ru-RU" sz="1050" dirty="0" smtClean="0"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.</a:t>
            </a:r>
            <a:r>
              <a:rPr lang="ru-RU" sz="3200" dirty="0" smtClean="0"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повышении   квалификации                            </a:t>
            </a:r>
          </a:p>
          <a:p>
            <a:endParaRPr lang="ru-RU" sz="32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4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C00000"/>
                </a:solidFill>
              </a:rPr>
              <a:t> </a:t>
            </a:r>
          </a:p>
          <a:p>
            <a:endParaRPr lang="ru-RU" sz="2400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C00000"/>
              </a:solidFill>
            </a:endParaRP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400" dirty="0" smtClean="0">
                <a:solidFill>
                  <a:srgbClr val="C00000"/>
                </a:solidFill>
              </a:rPr>
              <a:t>                ( </a:t>
            </a:r>
            <a:r>
              <a:rPr lang="ru-RU" sz="2400" b="1" u="sng" dirty="0" smtClean="0">
                <a:solidFill>
                  <a:srgbClr val="C00000"/>
                </a:solidFill>
              </a:rPr>
              <a:t>Фото документа</a:t>
            </a:r>
            <a:r>
              <a:rPr lang="ru-RU" sz="2400" dirty="0" smtClean="0">
                <a:solidFill>
                  <a:srgbClr val="C00000"/>
                </a:solidFill>
              </a:rPr>
              <a:t>)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/>
        </p:nvSpPr>
        <p:spPr bwMode="auto">
          <a:xfrm>
            <a:off x="514350" y="3591983"/>
            <a:ext cx="5829300" cy="196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12" y="2339752"/>
            <a:ext cx="5328592" cy="590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2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2217</TotalTime>
  <Words>1605</Words>
  <Application>Microsoft Office PowerPoint</Application>
  <PresentationFormat>Экран (4:3)</PresentationFormat>
  <Paragraphs>353</Paragraphs>
  <Slides>42</Slides>
  <Notes>1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Arial</vt:lpstr>
      <vt:lpstr>Calibri</vt:lpstr>
      <vt:lpstr>Mangal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Дидактические пособия своими руками      </vt:lpstr>
      <vt:lpstr>Презентация PowerPoint</vt:lpstr>
      <vt:lpstr> 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1</cp:lastModifiedBy>
  <cp:revision>226</cp:revision>
  <dcterms:created xsi:type="dcterms:W3CDTF">2013-07-10T14:56:12Z</dcterms:created>
  <dcterms:modified xsi:type="dcterms:W3CDTF">2018-03-13T12:00:41Z</dcterms:modified>
</cp:coreProperties>
</file>