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6" r:id="rId2"/>
    <p:sldId id="300" r:id="rId3"/>
    <p:sldId id="256" r:id="rId4"/>
    <p:sldId id="260" r:id="rId5"/>
    <p:sldId id="261" r:id="rId6"/>
    <p:sldId id="262" r:id="rId7"/>
    <p:sldId id="263" r:id="rId8"/>
    <p:sldId id="271" r:id="rId9"/>
    <p:sldId id="270" r:id="rId10"/>
    <p:sldId id="272" r:id="rId11"/>
    <p:sldId id="269" r:id="rId12"/>
    <p:sldId id="283" r:id="rId13"/>
    <p:sldId id="268" r:id="rId14"/>
    <p:sldId id="267" r:id="rId15"/>
    <p:sldId id="266" r:id="rId16"/>
    <p:sldId id="265" r:id="rId17"/>
    <p:sldId id="264" r:id="rId18"/>
    <p:sldId id="279" r:id="rId19"/>
    <p:sldId id="278" r:id="rId20"/>
    <p:sldId id="280" r:id="rId21"/>
    <p:sldId id="299" r:id="rId22"/>
    <p:sldId id="281" r:id="rId23"/>
    <p:sldId id="274" r:id="rId24"/>
    <p:sldId id="301" r:id="rId25"/>
    <p:sldId id="282" r:id="rId26"/>
    <p:sldId id="298" r:id="rId27"/>
    <p:sldId id="297" r:id="rId28"/>
    <p:sldId id="296" r:id="rId29"/>
    <p:sldId id="293" r:id="rId30"/>
    <p:sldId id="288" r:id="rId31"/>
    <p:sldId id="277" r:id="rId32"/>
    <p:sldId id="285" r:id="rId33"/>
    <p:sldId id="286" r:id="rId34"/>
    <p:sldId id="302" r:id="rId35"/>
    <p:sldId id="303" r:id="rId36"/>
    <p:sldId id="304" r:id="rId37"/>
    <p:sldId id="289" r:id="rId38"/>
    <p:sldId id="291" r:id="rId39"/>
    <p:sldId id="292" r:id="rId40"/>
    <p:sldId id="294" r:id="rId41"/>
    <p:sldId id="259" r:id="rId42"/>
    <p:sldId id="275" r:id="rId43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86443" autoAdjust="0"/>
  </p:normalViewPr>
  <p:slideViewPr>
    <p:cSldViewPr>
      <p:cViewPr varScale="1">
        <p:scale>
          <a:sx n="59" d="100"/>
          <a:sy n="59" d="100"/>
        </p:scale>
        <p:origin x="624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2299E-780B-4560-ABB5-71AED5F8FD3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9F4C-C420-45D0-A07B-76644DA4E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9F4C-C420-45D0-A07B-76644DA4E05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9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648-A2CB-4ED6-8757-936DFB70BA7A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616B-1DD3-4083-AF15-7E58DED6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45D2-C9ED-4CB5-9E63-489FD440417A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830F-133A-43C7-BEB9-B51DA916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F300-AA22-4C6F-A619-2C6305B2D79A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DF6C-1B8D-4A83-B0AA-0B74AD98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04664" y="443542"/>
            <a:ext cx="6210690" cy="825691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A1D2-82C4-4123-86C9-5C9432F112B3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E429-1003-451F-899B-D8D9F2035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7B9-6EE7-4602-8E84-86A293E5C863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B397-78D9-49D0-BAA0-E2C45AA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56F-D343-4545-94C4-21025B98798C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4872-7E10-43B4-A79B-6F170C33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BE6-1C40-47E3-BCE4-2084949CA6A0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628-9194-4627-BE6E-5B5743AB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2F5-9338-4919-A01A-CC13966B6874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FB6D-DA3F-4B72-A104-E135D6D7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2E2-77A2-4822-8240-C2C673F7BF45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841-3535-4535-8E44-3F0C0DF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0DD-A76F-46BC-BFCC-08D9993F52FA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CD1-28E4-49F2-893F-D34F12FD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5FF-94BE-40DC-8079-8C1471D0D297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5B-971E-4085-8643-CE51381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2F963-5BD2-435A-808D-40D063D8CC9D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E32A-BCEA-4384-98B4-3A4250E6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5923360" y="889234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520" y="827584"/>
            <a:ext cx="5890826" cy="1938992"/>
          </a:xfrm>
          <a:prstGeom prst="rect">
            <a:avLst/>
          </a:prstGeom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Интернет –портфолио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74" y="2123728"/>
            <a:ext cx="56947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   </a:t>
            </a:r>
          </a:p>
          <a:p>
            <a:endParaRPr lang="ru-RU" sz="2400" b="1" dirty="0">
              <a:ln>
                <a:solidFill>
                  <a:srgbClr val="FFC00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Дорогие   друзья !</a:t>
            </a:r>
          </a:p>
          <a:p>
            <a:endParaRPr lang="ru-RU" sz="2800" b="1" dirty="0">
              <a:ln>
                <a:solidFill>
                  <a:srgbClr val="FFC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Я рада приветствовать        </a:t>
            </a:r>
            <a:r>
              <a:rPr lang="ru-RU" sz="105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вас на своей страничке!</a:t>
            </a:r>
          </a:p>
          <a:p>
            <a:endParaRPr lang="ru-RU" sz="3200" b="1" dirty="0">
              <a:ln>
                <a:solidFill>
                  <a:srgbClr val="FFC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Меня зовут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Алибекова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                     </a:t>
            </a:r>
            <a:r>
              <a:rPr lang="ru-RU" sz="105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Раисат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Багомедовна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92" y="1403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6672" y="323528"/>
            <a:ext cx="6192688" cy="84023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r>
              <a:rPr lang="ru-RU" sz="48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Мое                      </a:t>
            </a:r>
            <a:r>
              <a:rPr lang="ru-RU" sz="1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48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педагогическое                 </a:t>
            </a:r>
            <a:r>
              <a:rPr lang="ru-RU" sz="14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48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кредо </a:t>
            </a:r>
          </a:p>
          <a:p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«В душе у каждого ребенка есть невидимые струны. Если их тронуть умелой рукой они красиво зазвучат»</a:t>
            </a: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</a:t>
            </a:r>
          </a:p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</a:t>
            </a:r>
            <a:r>
              <a:rPr lang="ru-RU" sz="36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М. Горький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350" y="755576"/>
            <a:ext cx="5817979" cy="62478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400" u="sng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Мой  девиз по жизни</a:t>
            </a:r>
          </a:p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endParaRPr lang="ru-RU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 Соответствовать времени,                                    </a:t>
            </a:r>
            <a:r>
              <a:rPr lang="ru-RU" sz="1000" b="1" dirty="0" smtClean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>       в котором живешь,             </a:t>
            </a:r>
            <a:r>
              <a:rPr lang="ru-RU" sz="1050" b="1" dirty="0" smtClean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> месту, которое занимаешь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         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Отдавать   тепло  и  ласку,                                  .          дарить радость, любовь и                    .         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казку. Учить добру  и заботе,                            .          да и просто радоваться работе,                .          ведь  никого   нет  лучше на                    .          свете,  чем маленькие дети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4261" y="2843808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0668" y="611560"/>
            <a:ext cx="62286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Нормативно- правовые            </a:t>
            </a:r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       Документы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Федеральный закон РФ от 29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дкабря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2012г№273- ФЗ об «Образовании в Российской федерации»;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- Конвенция о правах ребенка;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- Декларация о правах ребенка от 29.11.1959г;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-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СанПин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2.4.1.3049-13 «Санитарно-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эпидемиоло</a:t>
            </a:r>
            <a:r>
              <a:rPr lang="ru-RU" sz="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гические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требования к организации режима   работы дошкольных образовательных  организаций  от 15 мая 2013г №26;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- Федеральный государственный  образовательный  стандарт                                        дошкольного 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образоаания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- Нормативно- правовые акты УО  «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Сергокалинский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район»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- Локальные акты образовательного   учреждения МКДОУ «Детский сад №3» с. Сергокала</a:t>
            </a:r>
          </a:p>
          <a:p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ФОТО</a:t>
            </a:r>
          </a:p>
          <a:p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776" y="1763688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0688" y="539552"/>
            <a:ext cx="6048671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Моя профессия -                                       </a:t>
            </a:r>
            <a:r>
              <a:rPr lang="ru-RU" sz="1000" dirty="0" smtClean="0">
                <a:solidFill>
                  <a:srgbClr val="C00000"/>
                </a:solidFill>
              </a:rPr>
              <a:t>.</a:t>
            </a:r>
            <a:r>
              <a:rPr lang="ru-RU" sz="3600" dirty="0" smtClean="0">
                <a:solidFill>
                  <a:srgbClr val="C00000"/>
                </a:solidFill>
              </a:rPr>
              <a:t>                 воспитатель!!!!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«Чтоб стать настоящим воспитателем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детей, надо отдать им свое сердце»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  В.А. Сухомлинский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Основная миссия воспитателя-это воспитать в ребенке человека благородного , великодушного и любящего; доброго, честного, </a:t>
            </a:r>
            <a:r>
              <a:rPr lang="ru-RU" sz="2400" dirty="0" err="1">
                <a:solidFill>
                  <a:srgbClr val="C00000"/>
                </a:solidFill>
              </a:rPr>
              <a:t>б</a:t>
            </a:r>
            <a:r>
              <a:rPr lang="ru-RU" sz="2400" dirty="0" err="1" smtClean="0">
                <a:solidFill>
                  <a:srgbClr val="C00000"/>
                </a:solidFill>
              </a:rPr>
              <a:t>ескорыстного,самостоятельного</a:t>
            </a:r>
            <a:r>
              <a:rPr lang="ru-RU" sz="2400" dirty="0" smtClean="0">
                <a:solidFill>
                  <a:srgbClr val="C00000"/>
                </a:solidFill>
              </a:rPr>
              <a:t> и трудолюбивого. И самое главное- это нести ответственность  за то, чтоб этот ребенок состоялся как личность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3" y="2696597"/>
            <a:ext cx="51304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Раздел 2</a:t>
            </a:r>
          </a:p>
          <a:p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672" y="4499991"/>
            <a:ext cx="615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Результаты педагогической деятельности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824" y="1043608"/>
            <a:ext cx="118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8680" y="899592"/>
            <a:ext cx="59766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рамоты    муниципального       </a:t>
            </a:r>
            <a:r>
              <a:rPr lang="ru-RU" sz="11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уровня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1.  Награждена грамотой от Управления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бразования   МР «</a:t>
            </a:r>
            <a:r>
              <a:rPr lang="ru-RU" sz="2000" b="1" dirty="0" err="1" smtClean="0">
                <a:solidFill>
                  <a:srgbClr val="C00000"/>
                </a:solidFill>
              </a:rPr>
              <a:t>Сергокалинский</a:t>
            </a:r>
            <a:r>
              <a:rPr lang="ru-RU" sz="2000" b="1" dirty="0" smtClean="0">
                <a:solidFill>
                  <a:srgbClr val="C00000"/>
                </a:solidFill>
              </a:rPr>
              <a:t> район»-        за участие в  муниципальном  районном  конкурсе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«Воспитатель года</a:t>
            </a:r>
            <a:r>
              <a:rPr lang="ru-RU" sz="2000" dirty="0" smtClean="0">
                <a:solidFill>
                  <a:srgbClr val="C00000"/>
                </a:solidFill>
              </a:rPr>
              <a:t>»-</a:t>
            </a:r>
            <a:r>
              <a:rPr lang="ru-RU" sz="2400" b="1" dirty="0" smtClean="0">
                <a:solidFill>
                  <a:srgbClr val="C00000"/>
                </a:solidFill>
              </a:rPr>
              <a:t>3 место 2016г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2.  Награждена Почетной грамотой Управления Образования МР «</a:t>
            </a:r>
            <a:r>
              <a:rPr lang="ru-RU" sz="2000" b="1" dirty="0" err="1" smtClean="0">
                <a:solidFill>
                  <a:srgbClr val="C00000"/>
                </a:solidFill>
              </a:rPr>
              <a:t>Сергокалинский</a:t>
            </a:r>
            <a:r>
              <a:rPr lang="ru-RU" sz="2000" b="1" dirty="0" smtClean="0">
                <a:solidFill>
                  <a:srgbClr val="C00000"/>
                </a:solidFill>
              </a:rPr>
              <a:t> район» -                                 за многолетний и добросовестный труд</a:t>
            </a:r>
            <a:r>
              <a:rPr lang="ru-RU" sz="2000" dirty="0" smtClean="0">
                <a:solidFill>
                  <a:srgbClr val="C00000"/>
                </a:solidFill>
              </a:rPr>
              <a:t>.                    .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2017г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dirty="0" smtClean="0">
                <a:solidFill>
                  <a:srgbClr val="C00000"/>
                </a:solidFill>
              </a:rPr>
              <a:t>.   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.                                              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72" y="395536"/>
            <a:ext cx="597666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Грамоты на  уровне    ДОУ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«Детский сад№3»с.Сергокала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</a:rPr>
              <a:t>.Награждена Почетной грамотой </a:t>
            </a:r>
            <a:r>
              <a:rPr lang="ru-RU" sz="2000" b="1" dirty="0" err="1" smtClean="0">
                <a:solidFill>
                  <a:srgbClr val="C00000"/>
                </a:solidFill>
              </a:rPr>
              <a:t>админис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трацией</a:t>
            </a:r>
            <a:r>
              <a:rPr lang="ru-RU" sz="2000" b="1" dirty="0" smtClean="0">
                <a:solidFill>
                  <a:srgbClr val="C00000"/>
                </a:solidFill>
              </a:rPr>
              <a:t> детского сада №3с. Сергокала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1.Смотр- конкурс-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« </a:t>
            </a:r>
            <a:r>
              <a:rPr lang="ru-RU" sz="2000" b="1" dirty="0" smtClean="0">
                <a:solidFill>
                  <a:srgbClr val="C00000"/>
                </a:solidFill>
              </a:rPr>
              <a:t>Лучший творческий</a:t>
            </a:r>
            <a:r>
              <a:rPr lang="ru-RU" b="1" dirty="0" smtClean="0">
                <a:solidFill>
                  <a:srgbClr val="C00000"/>
                </a:solidFill>
              </a:rPr>
              <a:t>  проект по  </a:t>
            </a:r>
            <a:r>
              <a:rPr lang="ru-RU" b="1" dirty="0" err="1" smtClean="0">
                <a:solidFill>
                  <a:srgbClr val="C00000"/>
                </a:solidFill>
              </a:rPr>
              <a:t>преобразова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нию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ППРС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. Награждена почетной грамотой администрации </a:t>
            </a:r>
            <a:r>
              <a:rPr lang="ru-RU" b="1" dirty="0" err="1">
                <a:solidFill>
                  <a:srgbClr val="C00000"/>
                </a:solidFill>
              </a:rPr>
              <a:t>Д</a:t>
            </a:r>
            <a:r>
              <a:rPr lang="ru-RU" b="1" dirty="0" err="1" smtClean="0">
                <a:solidFill>
                  <a:srgbClr val="C00000"/>
                </a:solidFill>
              </a:rPr>
              <a:t>ет.сада</a:t>
            </a:r>
            <a:r>
              <a:rPr lang="ru-RU" b="1" dirty="0" smtClean="0">
                <a:solidFill>
                  <a:srgbClr val="C00000"/>
                </a:solidFill>
              </a:rPr>
              <a:t> №3 с. Сергокала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Мастер –класс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Театрализованная постановка в старшей гр.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«Не рубите ель»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В рамках проектной деятельности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AutoNum type="arabicPeriod" startAt="3"/>
            </a:pPr>
            <a:r>
              <a:rPr lang="ru-RU" b="1" dirty="0" smtClean="0">
                <a:solidFill>
                  <a:srgbClr val="C00000"/>
                </a:solidFill>
              </a:rPr>
              <a:t>Проект 2017-2018 уч. год «Театрализованная деятельность детей старшего дошкольного возраста в ДОУ»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 Награждена Почетной грамотой                                       </a:t>
            </a:r>
            <a:r>
              <a:rPr lang="ru-RU" sz="1000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Администрации детского сада    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.                     Мастер- класс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«Аквариум для рыбок»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 рамках проведения районного семинара работников </a:t>
            </a:r>
            <a:r>
              <a:rPr lang="ru-RU" sz="2000" b="1" dirty="0" err="1" smtClean="0">
                <a:solidFill>
                  <a:srgbClr val="C00000"/>
                </a:solidFill>
              </a:rPr>
              <a:t>дошкольно</a:t>
            </a:r>
            <a:r>
              <a:rPr lang="ru-RU" sz="2000" b="1" dirty="0" smtClean="0">
                <a:solidFill>
                  <a:srgbClr val="C00000"/>
                </a:solidFill>
              </a:rPr>
              <a:t>- образовательных учреждений 2016г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683568"/>
            <a:ext cx="60213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Профессиональная и              </a:t>
            </a:r>
            <a:r>
              <a:rPr lang="ru-RU" sz="1000" b="1" dirty="0" smtClean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>         общественная работа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 -  Член первичной профсоюзной                                           </a:t>
            </a:r>
            <a:r>
              <a:rPr lang="ru-RU" sz="105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организации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- Член аттестационной комиссии на                                           </a:t>
            </a:r>
            <a:r>
              <a:rPr lang="ru-RU" sz="100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</a:rPr>
              <a:t>         соответствие </a:t>
            </a:r>
            <a:r>
              <a:rPr lang="ru-RU" sz="1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   занимаемой должности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- Член творческой группы в ДОУ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- Уполномоченный по охране труда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323528"/>
            <a:ext cx="6120680" cy="8136904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6184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874" y="3203848"/>
            <a:ext cx="57352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Раздел № 3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Научно методическая деятельность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80" y="665272"/>
            <a:ext cx="6192688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 </a:t>
            </a:r>
          </a:p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3600" b="1" u="sng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Моя визитная карточка</a:t>
            </a:r>
            <a:endParaRPr lang="ru-RU" sz="3200" b="1" u="sng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32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32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,,Чтоб озарить светом других, нужно носить солнце в себе,,</a:t>
            </a:r>
          </a:p>
          <a:p>
            <a:endParaRPr lang="ru-RU" sz="32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Труд воспитателя очень  непрост   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Игры, занятия, творческий рост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Ни о чем не жалею друзья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я сердце свое отдаю</a:t>
            </a:r>
          </a:p>
          <a:p>
            <a:endParaRPr lang="ru-RU" sz="32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70920" y="8460432"/>
            <a:ext cx="2438400" cy="76944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7605464" y="34198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72" y="395536"/>
            <a:ext cx="604867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Методическое  обеспечение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Основная  образовательная                         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Программа  ДОУ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Примерная образовательная                 </a:t>
            </a:r>
            <a:r>
              <a:rPr lang="ru-RU" sz="10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программа                                                                             </a:t>
            </a:r>
            <a:r>
              <a:rPr lang="ru-RU" sz="10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     « От рождения до школы»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Н.Е.Вераксы</a:t>
            </a:r>
            <a:r>
              <a:rPr lang="ru-RU" sz="2400" b="1" dirty="0" smtClean="0">
                <a:solidFill>
                  <a:srgbClr val="FF0000"/>
                </a:solidFill>
              </a:rPr>
              <a:t> и др.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Парциальные программы: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«Разноцветные ладошки»                    </a:t>
            </a:r>
            <a:r>
              <a:rPr lang="ru-RU" sz="105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.                                 Е. Немешаева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«Юный  эколог»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С.Н.Николаева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672" y="46754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467544"/>
            <a:ext cx="5178896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539552"/>
            <a:ext cx="537158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Проектная деятельность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Проект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«Театр- детям»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Вид:                           Творческий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Срок реализации:    6 месяцев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2016-2017у.г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2.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Проект </a:t>
            </a: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Для детей старшего дошкольного возраста:        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«Мой   Дагестан»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Тип проекта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–   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Информационно-                           .                                   творческий</a:t>
            </a:r>
            <a:endParaRPr lang="ru-RU" sz="2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Продолжительность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проекта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-      </a:t>
            </a:r>
            <a:r>
              <a:rPr lang="ru-RU" sz="2800" b="1" dirty="0" smtClean="0">
                <a:ln>
                  <a:solidFill>
                    <a:srgbClr val="CC33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Долгосрочный </a:t>
            </a: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Участники проекта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ети старшей группы, педагоги,                               .                                      родители</a:t>
            </a:r>
            <a:endParaRPr lang="ru-RU" sz="2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720" y="6084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869" y="65598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784" y="144429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704" y="786045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ln>
                  <a:solidFill>
                    <a:srgbClr val="CC33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Самообразование</a:t>
            </a:r>
          </a:p>
          <a:p>
            <a:pPr lvl="0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Темы по </a:t>
            </a:r>
            <a:r>
              <a:rPr lang="ru-RU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самообразванию</a:t>
            </a:r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: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 Опытно- исследовательская  деятельность детей дошкольного возраста.</a:t>
            </a:r>
          </a:p>
          <a:p>
            <a:pPr lvl="0"/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2016-2017уч.год</a:t>
            </a:r>
          </a:p>
          <a:p>
            <a:pPr lvl="0"/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2.«Театр детям»-                       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Татрализованная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деятельность с детьми старшей группы в ДОУ</a:t>
            </a:r>
          </a:p>
          <a:p>
            <a:pPr lvl="0"/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2017-2018у.г.</a:t>
            </a:r>
          </a:p>
          <a:p>
            <a:pPr lvl="0"/>
            <a:r>
              <a:rPr lang="ru-RU" sz="24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</a:rPr>
              <a:t> 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220072"/>
            <a:ext cx="619268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739411"/>
              </p:ext>
            </p:extLst>
          </p:nvPr>
        </p:nvGraphicFramePr>
        <p:xfrm>
          <a:off x="469966" y="1711013"/>
          <a:ext cx="6127386" cy="6436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57"/>
                <a:gridCol w="1276662"/>
                <a:gridCol w="2754904"/>
                <a:gridCol w="1537467"/>
                <a:gridCol w="155196"/>
              </a:tblGrid>
              <a:tr h="1484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2   0   1   7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Консуль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--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тация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для </a:t>
                      </a:r>
                      <a:r>
                        <a:rPr lang="ru-RU" sz="2000" b="1" kern="15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воспита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2000" b="1" kern="15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телей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Проектная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деятель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</a:rPr>
                        <a:t>ность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в современном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</a:rPr>
                        <a:t>дошкольнообразователь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 ном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учреждении»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МКДОУ   «Детский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сад №3</a:t>
                      </a:r>
                      <a:r>
                        <a:rPr lang="ru-RU" sz="9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7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</a:rPr>
                        <a:t>с.Сергокала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  <a:tr h="1484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2   0   1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6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Доклад на семинар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Устное народное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твор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чествово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в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патриоти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ческом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воспитании детей дошкольного возраста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МКДОУ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«Детский сад №3       </a:t>
                      </a:r>
                      <a:r>
                        <a:rPr lang="ru-RU" sz="2000" b="1" kern="15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с.Сергокала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  <a:tr h="1484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2 0 1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6</a:t>
                      </a:r>
                      <a:endParaRPr lang="ru-RU" sz="20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Доклад на  родитель </a:t>
                      </a:r>
                      <a:r>
                        <a:rPr lang="ru-RU" sz="2000" b="1" kern="15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ское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собрание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50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Защита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прав и достоинств ребенка</a:t>
                      </a:r>
                      <a:endParaRPr lang="ru-RU" sz="24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  МКДОУ «Детский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 сад</a:t>
                      </a:r>
                      <a:r>
                        <a:rPr lang="ru-RU" sz="2000" b="1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50" dirty="0" smtClean="0">
                          <a:solidFill>
                            <a:srgbClr val="002060"/>
                          </a:solidFill>
                          <a:effectLst/>
                        </a:rPr>
                        <a:t>№3с. Сергокала»</a:t>
                      </a:r>
                      <a:endParaRPr lang="ru-RU" sz="2000" b="1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  <a:tr h="186467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0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НОД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Познавательно- речевое. Открытое занятие.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Тема: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Поздняя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осень»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МКДОУ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«Детский    сад №3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с.Сергокала</a:t>
                      </a:r>
                      <a:endParaRPr lang="ru-RU" sz="20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Ст.гр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2696" y="68356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00B050"/>
                </a:solidFill>
              </a:rPr>
              <a:t>Распространение  </a:t>
            </a:r>
            <a:r>
              <a:rPr lang="ru-RU" sz="2000" b="1" u="sng" dirty="0">
                <a:solidFill>
                  <a:srgbClr val="00B050"/>
                </a:solidFill>
              </a:rPr>
              <a:t>педагогического </a:t>
            </a:r>
            <a:r>
              <a:rPr lang="ru-RU" sz="2000" b="1" u="sng" dirty="0" smtClean="0">
                <a:solidFill>
                  <a:srgbClr val="00B050"/>
                </a:solidFill>
              </a:rPr>
              <a:t> опыта через  мастер  </a:t>
            </a:r>
            <a:r>
              <a:rPr lang="ru-RU" sz="2000" b="1" u="sng" dirty="0">
                <a:solidFill>
                  <a:srgbClr val="00B050"/>
                </a:solidFill>
              </a:rPr>
              <a:t>классы и </a:t>
            </a:r>
            <a:r>
              <a:rPr lang="ru-RU" sz="2000" b="1" u="sng" dirty="0" smtClean="0">
                <a:solidFill>
                  <a:srgbClr val="00B050"/>
                </a:solidFill>
              </a:rPr>
              <a:t>выступления  </a:t>
            </a:r>
            <a:r>
              <a:rPr lang="ru-RU" sz="2000" b="1" u="sng" dirty="0">
                <a:solidFill>
                  <a:srgbClr val="00B050"/>
                </a:solidFill>
              </a:rPr>
              <a:t>на семинарах и конференциях на уровне ДОУ</a:t>
            </a:r>
          </a:p>
        </p:txBody>
      </p:sp>
    </p:spTree>
    <p:extLst>
      <p:ext uri="{BB962C8B-B14F-4D97-AF65-F5344CB8AC3E}">
        <p14:creationId xmlns:p14="http://schemas.microsoft.com/office/powerpoint/2010/main" val="1691963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704" y="7099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44939"/>
              </p:ext>
            </p:extLst>
          </p:nvPr>
        </p:nvGraphicFramePr>
        <p:xfrm>
          <a:off x="188640" y="611560"/>
          <a:ext cx="6336703" cy="7704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1529754"/>
                <a:gridCol w="2574702"/>
                <a:gridCol w="1782572"/>
                <a:gridCol w="161643"/>
              </a:tblGrid>
              <a:tr h="2721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2018 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Досуг</a:t>
                      </a:r>
                      <a:r>
                        <a:rPr lang="ru-RU" sz="2400" kern="15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 ко дню защитника отечества</a:t>
                      </a:r>
                      <a:endParaRPr lang="ru-RU" sz="20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kern="1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«Отечества</a:t>
                      </a:r>
                      <a:r>
                        <a:rPr lang="ru-RU" sz="20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ru-RU" sz="9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ru-RU" sz="20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    сыны»</a:t>
                      </a:r>
                      <a:endParaRPr lang="ru-RU" sz="20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МКДОУ </a:t>
                      </a:r>
                      <a:r>
                        <a:rPr lang="ru-RU" sz="20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Детский       сад№3»   </a:t>
                      </a:r>
                      <a:r>
                        <a:rPr lang="ru-RU" sz="2000" kern="150" dirty="0" err="1" smtClean="0">
                          <a:solidFill>
                            <a:srgbClr val="002060"/>
                          </a:solidFill>
                          <a:effectLst/>
                        </a:rPr>
                        <a:t>с.Сергокала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   Старшая группа</a:t>
                      </a:r>
                      <a:endParaRPr lang="ru-RU" sz="20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  <a:tr h="1661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201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7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kern="1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НОД</a:t>
                      </a:r>
                      <a:endParaRPr lang="ru-RU" sz="2800" b="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Познание</a:t>
                      </a: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.                   </a:t>
                      </a:r>
                      <a:r>
                        <a:rPr lang="ru-RU" sz="1000" kern="150" dirty="0" smtClean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       ФЦКМ   </a:t>
                      </a:r>
                      <a:endParaRPr lang="ru-RU" sz="1600" kern="1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Тема: </a:t>
                      </a:r>
                      <a:r>
                        <a:rPr lang="ru-RU" sz="2000" kern="15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«Хлеб - всему голова»</a:t>
                      </a:r>
                      <a:endParaRPr lang="ru-RU" sz="20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МКДОУ  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«Детский сад№3»                  с. Сергокала</a:t>
                      </a:r>
                      <a:endParaRPr lang="ru-RU" sz="14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  <a:tr h="1547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Развлечение</a:t>
                      </a:r>
                      <a:endParaRPr lang="ru-RU" sz="2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solidFill>
                            <a:srgbClr val="002060"/>
                          </a:solidFill>
                          <a:effectLst/>
                        </a:rPr>
                        <a:t>   «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Путешествие  по</a:t>
                      </a:r>
                      <a:r>
                        <a:rPr lang="ru-RU" sz="20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   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экологической</a:t>
                      </a: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тропе»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МКДОУ</a:t>
                      </a:r>
                      <a:r>
                        <a:rPr lang="ru-RU" sz="18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kern="150" baseline="0" dirty="0" smtClean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2000" kern="150" dirty="0" smtClean="0">
                          <a:solidFill>
                            <a:srgbClr val="002060"/>
                          </a:solidFill>
                          <a:effectLst/>
                        </a:rPr>
                        <a:t>Детский сад№3» </a:t>
                      </a:r>
                      <a:r>
                        <a:rPr lang="ru-RU" sz="2000" kern="150" dirty="0" err="1" smtClean="0">
                          <a:solidFill>
                            <a:srgbClr val="002060"/>
                          </a:solidFill>
                          <a:effectLst/>
                        </a:rPr>
                        <a:t>с.Сергокала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  <a:tr h="1774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201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8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НОД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Речевое развитие «Наша Родина</a:t>
                      </a:r>
                      <a:r>
                        <a:rPr lang="ru-RU" sz="500" kern="150" dirty="0" smtClean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-Россия»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</a:rPr>
                        <a:t> МКДОУ «Детский сад№3»               с. </a:t>
                      </a:r>
                      <a:r>
                        <a:rPr lang="ru-RU" sz="1800" kern="150" dirty="0" err="1" smtClean="0">
                          <a:solidFill>
                            <a:srgbClr val="002060"/>
                          </a:solidFill>
                          <a:effectLst/>
                        </a:rPr>
                        <a:t>Сергоала</a:t>
                      </a:r>
                      <a:endParaRPr lang="ru-RU" sz="1800" kern="15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kern="15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3576" marR="635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612364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Предметно- пространственная среда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5949" y="4788024"/>
            <a:ext cx="25892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Уголок для девочек»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фото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2776" y="1835696"/>
            <a:ext cx="33288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Уголок для мальчиков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фото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5357410"/>
            <a:ext cx="4392488" cy="2909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2267745"/>
            <a:ext cx="43924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612364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Предметно- пространственная среда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489" y="5178573"/>
            <a:ext cx="2791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Уголок художественно-творческой деятельности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475" y="130894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Уголок уединения	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6872" y="1531420"/>
            <a:ext cx="5313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60" y="1237945"/>
            <a:ext cx="2808312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4786237"/>
            <a:ext cx="3410720" cy="3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728" y="899592"/>
            <a:ext cx="509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Работа с родителями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609" y="1161202"/>
            <a:ext cx="52565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Воспитывает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ребенка все: люди, вещи,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                               .                                                   явления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,</a:t>
            </a:r>
          </a:p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но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прежде всего и дольше всего - люди.</a:t>
            </a:r>
          </a:p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Из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них на первом месте – родители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и</a:t>
            </a:r>
          </a:p>
          <a:p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                                                 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педагоги.</a:t>
            </a:r>
          </a:p>
          <a:p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                                             </a:t>
            </a: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А</a:t>
            </a:r>
            <a:r>
              <a:rPr lang="ru-RU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. С. Макаренко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696" y="304416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696" y="3707904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-     Конкурсы и выстави с поделками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Привлечение родителей </a:t>
            </a:r>
            <a:r>
              <a:rPr lang="ru-RU" dirty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к</a:t>
            </a: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 проведению праздников, утренников и спортивных мероприятий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Совместные  родительские собрания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Консультации, беседы,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Досуги, развлечения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Информационный материал в виде папок-передвижек и родительских уголков</a:t>
            </a:r>
          </a:p>
          <a:p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-   День открытых дверей</a:t>
            </a:r>
          </a:p>
          <a:p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-   Субботники по благоустройству территории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rgbClr val="CC3300"/>
                  </a:solidFill>
                </a:ln>
                <a:solidFill>
                  <a:srgbClr val="0070C0"/>
                </a:solidFill>
              </a:rPr>
              <a:t>Активных родителей награждаем грамотами</a:t>
            </a:r>
          </a:p>
          <a:p>
            <a:pPr marL="285750" indent="-285750">
              <a:buFontTx/>
              <a:buChar char="-"/>
            </a:pPr>
            <a:endParaRPr lang="ru-RU" dirty="0" smtClean="0">
              <a:ln>
                <a:solidFill>
                  <a:srgbClr val="CC3300"/>
                </a:solidFill>
              </a:ln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0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680" y="611560"/>
            <a:ext cx="59046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Работа с родителями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Я работаю </a:t>
            </a:r>
            <a:r>
              <a:rPr lang="ru-RU" dirty="0">
                <a:solidFill>
                  <a:srgbClr val="00B050"/>
                </a:solidFill>
              </a:rPr>
              <a:t>в тесном контакте с родителями воспитанников. Родители активно участвуют в проведении праздников, досугов. </a:t>
            </a:r>
            <a:r>
              <a:rPr lang="ru-RU" dirty="0" smtClean="0">
                <a:solidFill>
                  <a:srgbClr val="00B050"/>
                </a:solidFill>
              </a:rPr>
              <a:t>Это помогает приобщить  родителей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к жизни детского сада. Как известно, только совместными усилиями мы достигнем своей цели: воспитать настоящую личность, морально и умственно, подготовленную к школе. Также, имею </a:t>
            </a:r>
            <a:r>
              <a:rPr lang="ru-RU" dirty="0">
                <a:solidFill>
                  <a:srgbClr val="00B050"/>
                </a:solidFill>
              </a:rPr>
              <a:t>благодарственные письма от </a:t>
            </a:r>
            <a:r>
              <a:rPr lang="ru-RU" dirty="0" smtClean="0">
                <a:solidFill>
                  <a:srgbClr val="00B050"/>
                </a:solidFill>
              </a:rPr>
              <a:t>родителей.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220072"/>
            <a:ext cx="5904656" cy="33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672" y="525746"/>
            <a:ext cx="60486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 smtClean="0">
                <a:solidFill>
                  <a:srgbClr val="002060"/>
                </a:solidFill>
              </a:rPr>
              <a:t>Алибекова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Раисат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Багомедовна</a:t>
            </a:r>
            <a:endParaRPr lang="ru-RU" sz="2800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4924" y="7524328"/>
            <a:ext cx="291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2018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4716016"/>
            <a:ext cx="5760640" cy="409342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Воспитатель МКДОУ                                     «Детский сад №3с.Сергокала»           </a:t>
            </a:r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2403183"/>
            <a:ext cx="3384376" cy="38970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4763" y="1764497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34" y="3292000"/>
            <a:ext cx="6564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Приложения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672" y="683568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Наши  занятия и будни</a:t>
            </a:r>
          </a:p>
          <a:p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  детский  сад  любят  детвора, здесь детей  учу  я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как  лепить, как  рисовать  и  стихи  рассказывать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 считать  и  вычитать ,  </a:t>
            </a: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ак  кровати  заправлять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столы  друзья  накрывать, </a:t>
            </a: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ак   цветочки   поливать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 одежду  одевать, как  дружить  и  уважать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 смеяться  и  играть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" y="3491879"/>
            <a:ext cx="613567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0" y="4675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rgbClr val="CC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 а ш и          б у д н и</a:t>
            </a:r>
            <a:endParaRPr lang="ru-RU" sz="3600" b="1" dirty="0">
              <a:solidFill>
                <a:srgbClr val="CC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113876"/>
            <a:ext cx="5760640" cy="3746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4067944"/>
            <a:ext cx="52565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179512"/>
            <a:ext cx="56166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На прогулке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Наблюдая мы познаем мир во всей ее красе учимся оберегать и любить природу.                                Играя- активно </a:t>
            </a:r>
            <a:r>
              <a:rPr lang="ru-RU" sz="2000" dirty="0" err="1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двигаемся,дышим</a:t>
            </a:r>
            <a:r>
              <a:rPr lang="ru-RU" sz="2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свежим воздухом – прогулки полезны для </a:t>
            </a:r>
            <a:r>
              <a:rPr lang="ru-RU" sz="2000" dirty="0" err="1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здоровья.Помогая</a:t>
            </a:r>
            <a:r>
              <a:rPr lang="ru-RU" sz="2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взрослым - учимся трудиться </a:t>
            </a:r>
            <a:endParaRPr lang="ru-RU" sz="20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2672502"/>
            <a:ext cx="4392488" cy="2979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5768845"/>
            <a:ext cx="470024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611560"/>
            <a:ext cx="6192688" cy="294280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Педсовет без меня не    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.    </a:t>
            </a:r>
            <a:r>
              <a:rPr lang="ru-RU" sz="3600" b="1" dirty="0" smtClean="0">
                <a:solidFill>
                  <a:srgbClr val="C00000"/>
                </a:solidFill>
              </a:rPr>
              <a:t>проходит никогда</a:t>
            </a:r>
          </a:p>
          <a:p>
            <a:endParaRPr lang="ru-RU" sz="36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2555776"/>
            <a:ext cx="597070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65" y="539552"/>
            <a:ext cx="5904656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/>
            <a:r>
              <a:rPr lang="ru-RU" sz="3200" b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</a:t>
            </a:r>
            <a:r>
              <a:rPr lang="ru-RU" sz="48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Театр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   Всюду праздник у нас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   Где дети и я- все артисты</a:t>
            </a:r>
          </a:p>
          <a:p>
            <a:pPr lvl="0"/>
            <a:endParaRPr lang="ru-RU" sz="2800" b="1" dirty="0">
              <a:solidFill>
                <a:srgbClr val="C00000"/>
              </a:solidFill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</a:endParaRPr>
          </a:p>
          <a:p>
            <a:pPr lvl="0"/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фото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130" y="21237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0" y="2493060"/>
            <a:ext cx="5699606" cy="51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128" y="467544"/>
            <a:ext cx="5721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Наши   праздники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Победы, Новый Год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Мамин праздник или папин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Отмечаем все мы дружно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День</a:t>
            </a:r>
            <a:endParaRPr lang="ru-RU" sz="20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фото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8" y="2195736"/>
            <a:ext cx="5361160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8" y="5220071"/>
            <a:ext cx="536116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3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72" y="467544"/>
            <a:ext cx="622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2800" b="1" dirty="0" smtClean="0">
                <a:solidFill>
                  <a:srgbClr val="CC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Наши       праздники</a:t>
            </a:r>
            <a:endParaRPr lang="ru-RU" sz="2800" b="1" dirty="0">
              <a:solidFill>
                <a:srgbClr val="CC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220072"/>
            <a:ext cx="5688632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997384"/>
            <a:ext cx="6048672" cy="36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72" y="32352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Наши    праздники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846748"/>
            <a:ext cx="6336704" cy="3653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716016"/>
            <a:ext cx="633670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907704"/>
            <a:ext cx="5966420" cy="20786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Дидактические </a:t>
            </a:r>
            <a:r>
              <a:rPr lang="ru-RU" sz="4000" b="1" dirty="0">
                <a:solidFill>
                  <a:srgbClr val="C00000"/>
                </a:solidFill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</a:rPr>
              <a:t>особия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своими руками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211" y="23535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472693">
            <a:off x="465074" y="279735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749" y="3219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915" y="361702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353544"/>
            <a:ext cx="2715766" cy="2866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5224941"/>
            <a:ext cx="4032448" cy="3579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49" y="2353544"/>
            <a:ext cx="2555814" cy="28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7" y="1120004"/>
            <a:ext cx="5760641" cy="6801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Содержание</a:t>
            </a:r>
          </a:p>
          <a:p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1.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Общие сведения </a:t>
            </a:r>
          </a:p>
          <a:p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1.1. О себе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1.2. Образование</a:t>
            </a:r>
          </a:p>
          <a:p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1.3. Повышение квалификации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1.4  Нормативно –правовые документы          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2.Личный вклад в повышение качества образования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2.1.Участие в разработке основной  </a:t>
            </a:r>
            <a:r>
              <a:rPr lang="ru-RU" sz="1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общеобразова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      </a:t>
            </a:r>
            <a:r>
              <a:rPr lang="ru-RU" sz="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тельной программы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2.2.Распространение в педагогическом коллективе     </a:t>
            </a:r>
            <a:r>
              <a:rPr lang="ru-RU" sz="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опыта практических результатов своей  </a:t>
            </a:r>
            <a:r>
              <a:rPr lang="ru-RU" sz="1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професси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r>
              <a:rPr lang="ru-RU" sz="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1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нальной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деятельности.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2.3. Мастер – класс « Аквариум для рыбок»                                       </a:t>
            </a:r>
            <a:r>
              <a:rPr lang="ru-RU" sz="1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интегрированное занятие в рамках районного         </a:t>
            </a:r>
            <a:r>
              <a:rPr lang="ru-RU" sz="1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конкурса «Воспитатель года»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2.4.Театрализованная постановка в старшей группе</a:t>
            </a:r>
          </a:p>
          <a:p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2.5.Социально- </a:t>
            </a:r>
            <a:r>
              <a:rPr lang="ru-RU" sz="1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образовательна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детельность</a:t>
            </a:r>
            <a:endParaRPr lang="ru-RU" sz="16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2.6. Награды, поощрения </a:t>
            </a:r>
          </a:p>
          <a:p>
            <a:endParaRPr lang="ru-RU" sz="800" b="1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3.Научно методическая деятельность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 3.1.Использование инновационных технологий</a:t>
            </a:r>
          </a:p>
          <a:p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 3.2. Проектная деятельность</a:t>
            </a:r>
          </a:p>
          <a:p>
            <a:r>
              <a:rPr lang="ru-RU" sz="1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4. Приложение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688" y="767440"/>
            <a:ext cx="590465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 детский сад работает по ООП и примерной </a:t>
            </a:r>
            <a:r>
              <a:rPr lang="ru-RU" b="1" dirty="0" err="1" smtClean="0">
                <a:solidFill>
                  <a:srgbClr val="FF0000"/>
                </a:solidFill>
              </a:rPr>
              <a:t>образоватеельной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програме</a:t>
            </a:r>
            <a:r>
              <a:rPr lang="ru-RU" b="1" dirty="0" smtClean="0">
                <a:solidFill>
                  <a:srgbClr val="FF0000"/>
                </a:solidFill>
              </a:rPr>
              <a:t> « От рождения до школы» </a:t>
            </a:r>
            <a:r>
              <a:rPr lang="ru-RU" b="1" dirty="0" err="1" smtClean="0">
                <a:solidFill>
                  <a:srgbClr val="FF0000"/>
                </a:solidFill>
              </a:rPr>
              <a:t>под.ред</a:t>
            </a:r>
            <a:r>
              <a:rPr lang="ru-RU" b="1" dirty="0" smtClean="0">
                <a:solidFill>
                  <a:srgbClr val="FF0000"/>
                </a:solidFill>
              </a:rPr>
              <a:t>. Н.Е. </a:t>
            </a:r>
            <a:r>
              <a:rPr lang="ru-RU" b="1" dirty="0" err="1" smtClean="0">
                <a:solidFill>
                  <a:srgbClr val="FF0000"/>
                </a:solidFill>
              </a:rPr>
              <a:t>Вераксы,М.А.Васильевой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Т.С.Комаровой</a:t>
            </a:r>
            <a:r>
              <a:rPr lang="ru-RU" b="1" dirty="0" smtClean="0">
                <a:solidFill>
                  <a:srgbClr val="FF0000"/>
                </a:solidFill>
              </a:rPr>
              <a:t>. Ведущие цели программы- создание благоприятных условий для полноценного проживания ребенком </a:t>
            </a:r>
            <a:r>
              <a:rPr lang="ru-RU" b="1" dirty="0" err="1" smtClean="0">
                <a:solidFill>
                  <a:srgbClr val="FF0000"/>
                </a:solidFill>
              </a:rPr>
              <a:t>дошкольно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го</a:t>
            </a:r>
            <a:r>
              <a:rPr lang="ru-RU" b="1" dirty="0" smtClean="0">
                <a:solidFill>
                  <a:srgbClr val="FF0000"/>
                </a:solidFill>
              </a:rPr>
              <a:t> детства, формирование основ базовой культуры, всестороннее развитие психических и физических качеств в </a:t>
            </a:r>
            <a:r>
              <a:rPr lang="ru-RU" b="1" dirty="0" err="1" smtClean="0">
                <a:solidFill>
                  <a:srgbClr val="FF0000"/>
                </a:solidFill>
              </a:rPr>
              <a:t>соответ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ствии</a:t>
            </a:r>
            <a:r>
              <a:rPr lang="ru-RU" b="1" dirty="0" smtClean="0">
                <a:solidFill>
                  <a:srgbClr val="FF0000"/>
                </a:solidFill>
              </a:rPr>
              <a:t> с возраст </a:t>
            </a:r>
            <a:r>
              <a:rPr lang="ru-RU" b="1" dirty="0" err="1" smtClean="0">
                <a:solidFill>
                  <a:srgbClr val="FF0000"/>
                </a:solidFill>
              </a:rPr>
              <a:t>ными</a:t>
            </a:r>
            <a:r>
              <a:rPr lang="ru-RU" b="1" dirty="0" smtClean="0">
                <a:solidFill>
                  <a:srgbClr val="FF0000"/>
                </a:solidFill>
              </a:rPr>
              <a:t> и индивидуальными особенностями, подготовка ребенка к жизни в современном обществе. К обучению в школе, обеспечение безопасности </a:t>
            </a:r>
            <a:r>
              <a:rPr lang="ru-RU" b="1" dirty="0" err="1" smtClean="0">
                <a:solidFill>
                  <a:srgbClr val="FF0000"/>
                </a:solidFill>
              </a:rPr>
              <a:t>жизнидеятельности</a:t>
            </a:r>
            <a:r>
              <a:rPr lang="ru-RU" b="1" dirty="0" smtClean="0">
                <a:solidFill>
                  <a:srgbClr val="FF0000"/>
                </a:solidFill>
              </a:rPr>
              <a:t> дошкольника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Владею современными образовательными технологиями здоровье- сберегающими и игровыми.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Формирую привычку у детей к здоровому образу жизни. Использую закаливающие процедуры:      « дорожки здоровья», физические упражнения после сна, пальчиковую и артикуляционную гимнастику.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Использую в работе  с  детьми метод   проектной деятельности и т.к. основное требование ФГОС-это развивающая форма обучения детей ,</a:t>
            </a:r>
            <a:r>
              <a:rPr lang="ru-RU" b="1" dirty="0" err="1" smtClean="0">
                <a:solidFill>
                  <a:srgbClr val="FF0000"/>
                </a:solidFill>
              </a:rPr>
              <a:t>т.о</a:t>
            </a:r>
            <a:r>
              <a:rPr lang="ru-RU" b="1" dirty="0" smtClean="0">
                <a:solidFill>
                  <a:srgbClr val="FF0000"/>
                </a:solidFill>
              </a:rPr>
              <a:t>. метод проектирования и ОЭД  здесь на первом месте для формирования  развивающего  обучения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755577"/>
            <a:ext cx="6172200" cy="7412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1630" y="1168007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26959"/>
              </p:ext>
            </p:extLst>
          </p:nvPr>
        </p:nvGraphicFramePr>
        <p:xfrm>
          <a:off x="12069960" y="8532440"/>
          <a:ext cx="833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78539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39"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1785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5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248" y="3203848"/>
            <a:ext cx="48324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Раздел № 1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Общие сведения </a:t>
            </a:r>
            <a:r>
              <a:rPr lang="ru-RU" sz="80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688" y="755576"/>
            <a:ext cx="62373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Алибекова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Раисат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Багомедовна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</a:rPr>
              <a:t>22.07.1974г  года рождения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Образование - высшее                   </a:t>
            </a:r>
            <a:r>
              <a:rPr lang="ru-RU" sz="9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      педагогическое 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3370949"/>
            <a:ext cx="583264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" dirty="0" smtClean="0">
                <a:solidFill>
                  <a:srgbClr val="002060"/>
                </a:solidFill>
              </a:rPr>
              <a:t>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Прошла профессиональную переподготовку  в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Махачкалинском  центре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повышения  квалификации,  на           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ведение  профессиональной деятельности  в  сфере 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674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323528"/>
            <a:ext cx="5976664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Работаю воспитателем в            </a:t>
            </a: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.    </a:t>
            </a:r>
          </a:p>
          <a:p>
            <a:r>
              <a:rPr lang="ru-RU" sz="105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МКДОУ «Детский сад № 3»</a:t>
            </a: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        с. Сергокала                   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Сергокалинского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р-на  РД.</a:t>
            </a: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88" y="371676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Общий трудовой стаж-  25 лет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Стаж педагогической работы-       .                                           17 лет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данном учреждении  - 12 лет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В данной 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должности   </a:t>
            </a:r>
            <a:r>
              <a:rPr lang="ru-RU" sz="2800" b="1" dirty="0">
                <a:solidFill>
                  <a:srgbClr val="C00000"/>
                </a:solidFill>
              </a:rPr>
              <a:t> -</a:t>
            </a:r>
            <a:r>
              <a:rPr lang="ru-RU" sz="2800" b="1" dirty="0" smtClean="0">
                <a:solidFill>
                  <a:srgbClr val="C00000"/>
                </a:solidFill>
              </a:rPr>
              <a:t> 12 лет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9" y="827584"/>
            <a:ext cx="57606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Прошла курсы             </a:t>
            </a:r>
            <a:r>
              <a:rPr lang="ru-RU" sz="1100" b="1" dirty="0" smtClean="0">
                <a:solidFill>
                  <a:srgbClr val="C00000"/>
                </a:solidFill>
              </a:rPr>
              <a:t>.</a:t>
            </a:r>
            <a:r>
              <a:rPr lang="ru-RU" sz="4000" b="1" dirty="0" smtClean="0">
                <a:solidFill>
                  <a:srgbClr val="C00000"/>
                </a:solidFill>
              </a:rPr>
              <a:t>    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повышения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квалификации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С  06.11.2017    -                     </a:t>
            </a:r>
            <a:r>
              <a:rPr lang="ru-RU" sz="1000" b="1" dirty="0" smtClean="0">
                <a:solidFill>
                  <a:srgbClr val="C00000"/>
                </a:solidFill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26.11.2017»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971600"/>
            <a:ext cx="6010994" cy="34163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Получила   удостоверение    о                                             </a:t>
            </a:r>
            <a:r>
              <a:rPr lang="ru-RU" sz="105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32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повышении   квалификации                            </a:t>
            </a:r>
          </a:p>
          <a:p>
            <a:endParaRPr lang="ru-RU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( </a:t>
            </a:r>
            <a:r>
              <a:rPr lang="ru-RU" sz="2400" b="1" u="sng" dirty="0" smtClean="0">
                <a:solidFill>
                  <a:srgbClr val="C00000"/>
                </a:solidFill>
              </a:rPr>
              <a:t>Фото документа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2339752"/>
            <a:ext cx="5328592" cy="590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1605</Words>
  <Application>Microsoft Office PowerPoint</Application>
  <PresentationFormat>Экран (4:3)</PresentationFormat>
  <Paragraphs>353</Paragraphs>
  <Slides>42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Mangal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Дидактические пособия своими руками      </vt:lpstr>
      <vt:lpstr>Презентация PowerPoint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226</cp:revision>
  <dcterms:created xsi:type="dcterms:W3CDTF">2013-07-10T14:56:12Z</dcterms:created>
  <dcterms:modified xsi:type="dcterms:W3CDTF">2018-03-13T12:00:41Z</dcterms:modified>
</cp:coreProperties>
</file>