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76" r:id="rId2"/>
    <p:sldId id="300" r:id="rId3"/>
    <p:sldId id="256" r:id="rId4"/>
    <p:sldId id="260" r:id="rId5"/>
    <p:sldId id="261" r:id="rId6"/>
    <p:sldId id="262" r:id="rId7"/>
    <p:sldId id="263" r:id="rId8"/>
    <p:sldId id="271" r:id="rId9"/>
    <p:sldId id="270" r:id="rId10"/>
    <p:sldId id="272" r:id="rId11"/>
    <p:sldId id="269" r:id="rId12"/>
    <p:sldId id="283" r:id="rId13"/>
    <p:sldId id="268" r:id="rId14"/>
    <p:sldId id="267" r:id="rId15"/>
    <p:sldId id="266" r:id="rId16"/>
    <p:sldId id="265" r:id="rId17"/>
    <p:sldId id="264" r:id="rId18"/>
    <p:sldId id="279" r:id="rId19"/>
    <p:sldId id="278" r:id="rId20"/>
    <p:sldId id="280" r:id="rId21"/>
    <p:sldId id="299" r:id="rId22"/>
    <p:sldId id="281" r:id="rId23"/>
    <p:sldId id="274" r:id="rId24"/>
    <p:sldId id="301" r:id="rId25"/>
    <p:sldId id="282" r:id="rId26"/>
    <p:sldId id="298" r:id="rId27"/>
    <p:sldId id="297" r:id="rId28"/>
    <p:sldId id="296" r:id="rId29"/>
    <p:sldId id="293" r:id="rId30"/>
    <p:sldId id="288" r:id="rId31"/>
    <p:sldId id="277" r:id="rId32"/>
    <p:sldId id="285" r:id="rId33"/>
    <p:sldId id="286" r:id="rId34"/>
    <p:sldId id="302" r:id="rId35"/>
    <p:sldId id="303" r:id="rId36"/>
    <p:sldId id="304" r:id="rId37"/>
    <p:sldId id="289" r:id="rId38"/>
    <p:sldId id="291" r:id="rId39"/>
    <p:sldId id="292" r:id="rId40"/>
    <p:sldId id="294" r:id="rId41"/>
    <p:sldId id="259" r:id="rId42"/>
    <p:sldId id="275" r:id="rId43"/>
  </p:sldIdLst>
  <p:sldSz cx="6858000" cy="9144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3300"/>
    <a:srgbClr val="FF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53" autoAdjust="0"/>
    <p:restoredTop sz="86493" autoAdjust="0"/>
  </p:normalViewPr>
  <p:slideViewPr>
    <p:cSldViewPr>
      <p:cViewPr varScale="1">
        <p:scale>
          <a:sx n="58" d="100"/>
          <a:sy n="58" d="100"/>
        </p:scale>
        <p:origin x="42" y="42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246" y="18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85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62299E-780B-4560-ABB5-71AED5F8FD31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0F9F4C-C420-45D0-A07B-76644DA4E0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617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F9F4C-C420-45D0-A07B-76644DA4E05D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998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2C648-A2CB-4ED6-8757-936DFB70BA7A}" type="datetimeFigureOut">
              <a:rPr lang="ru-RU"/>
              <a:pPr>
                <a:defRPr/>
              </a:pPr>
              <a:t>14.03.2018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5616B-1DD3-4083-AF15-7E58DED63E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945D2-C9ED-4CB5-9E63-489FD440417A}" type="datetimeFigureOut">
              <a:rPr lang="ru-RU"/>
              <a:pPr>
                <a:defRPr/>
              </a:pPr>
              <a:t>14.03.2018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5830F-133A-43C7-BEB9-B51DA91666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1F300-AA22-4C6F-A619-2C6305B2D79A}" type="datetimeFigureOut">
              <a:rPr lang="ru-RU"/>
              <a:pPr>
                <a:defRPr/>
              </a:pPr>
              <a:t>14.03.2018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4DF6C-1B8D-4A83-B0AA-0B74AD987C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404664" y="443542"/>
            <a:ext cx="6210690" cy="825691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EA1D2-82C4-4123-86C9-5C9432F112B3}" type="datetimeFigureOut">
              <a:rPr lang="ru-RU"/>
              <a:pPr>
                <a:defRPr/>
              </a:pPr>
              <a:t>14.03.2018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BE429-1003-451F-899B-D8D9F20350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997B9-6EE7-4602-8E84-86A293E5C863}" type="datetimeFigureOut">
              <a:rPr lang="ru-RU"/>
              <a:pPr>
                <a:defRPr/>
              </a:pPr>
              <a:t>14.03.2018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1B397-78D9-49D0-BAA0-E2C45AA0AF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D856F-D343-4545-94C4-21025B98798C}" type="datetimeFigureOut">
              <a:rPr lang="ru-RU"/>
              <a:pPr>
                <a:defRPr/>
              </a:pPr>
              <a:t>14.03.2018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94872-7E10-43B4-A79B-6F170C3301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F2BE6-1C40-47E3-BCE4-2084949CA6A0}" type="datetimeFigureOut">
              <a:rPr lang="ru-RU"/>
              <a:pPr>
                <a:defRPr/>
              </a:pPr>
              <a:t>14.03.2018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04628-9194-4627-BE6E-5B5743ABBF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2B2F5-9338-4919-A01A-CC13966B6874}" type="datetimeFigureOut">
              <a:rPr lang="ru-RU"/>
              <a:pPr>
                <a:defRPr/>
              </a:pPr>
              <a:t>14.03.2018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6FB6D-DA3F-4B72-A104-E135D6D7C4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F52E2-77A2-4822-8240-C2C673F7BF45}" type="datetimeFigureOut">
              <a:rPr lang="ru-RU"/>
              <a:pPr>
                <a:defRPr/>
              </a:pPr>
              <a:t>14.03.2018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23841-3535-4535-8E44-3F0C0DF485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A60DD-A76F-46BC-BFCC-08D9993F52FA}" type="datetimeFigureOut">
              <a:rPr lang="ru-RU"/>
              <a:pPr>
                <a:defRPr/>
              </a:pPr>
              <a:t>14.03.2018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A2CD1-28E4-49F2-893F-D34F12FD13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015FF-94BE-40DC-8079-8C1471D0D297}" type="datetimeFigureOut">
              <a:rPr lang="ru-RU"/>
              <a:pPr>
                <a:defRPr/>
              </a:pPr>
              <a:t>14.03.2018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E485B-971E-4085-8643-CE51381C01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342900" y="366184"/>
            <a:ext cx="6172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342900" y="2133601"/>
            <a:ext cx="6172200" cy="603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162F963-5BD2-435A-808D-40D063D8CC9D}" type="datetimeFigureOut">
              <a:rPr lang="ru-RU"/>
              <a:pPr>
                <a:defRPr/>
              </a:pPr>
              <a:t>14.03.2018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02AE32A-BCEA-4384-98B4-3A4250E614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3313" name="Rectangle 1"/>
          <p:cNvSpPr>
            <a:spLocks noChangeArrowheads="1"/>
          </p:cNvSpPr>
          <p:nvPr userDrawn="1"/>
        </p:nvSpPr>
        <p:spPr bwMode="auto">
          <a:xfrm>
            <a:off x="5923360" y="8892344"/>
            <a:ext cx="12458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4520" y="827584"/>
            <a:ext cx="5890826" cy="1938992"/>
          </a:xfrm>
          <a:prstGeom prst="rect">
            <a:avLst/>
          </a:prstGeom>
        </p:spPr>
        <p:style>
          <a:lnRef idx="0">
            <a:schemeClr val="accent6"/>
          </a:lnRef>
          <a:fillRef idx="1002">
            <a:schemeClr val="dk2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  </a:t>
            </a:r>
          </a:p>
          <a:p>
            <a:r>
              <a:rPr lang="ru-RU" sz="4400" b="1" dirty="0" smtClean="0">
                <a:solidFill>
                  <a:srgbClr val="C00000"/>
                </a:solidFill>
              </a:rPr>
              <a:t>Интернет –портфолио</a:t>
            </a: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C00000"/>
                </a:solidFill>
              </a:rPr>
              <a:t>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0574" y="2123728"/>
            <a:ext cx="569477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>
                  <a:solidFill>
                    <a:srgbClr val="FFC000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     </a:t>
            </a:r>
          </a:p>
          <a:p>
            <a:endParaRPr lang="ru-RU" sz="2400" b="1" dirty="0">
              <a:ln>
                <a:solidFill>
                  <a:srgbClr val="FFC000"/>
                </a:solidFill>
              </a:ln>
              <a:solidFill>
                <a:schemeClr val="bg2">
                  <a:lumMod val="25000"/>
                </a:schemeClr>
              </a:solidFill>
            </a:endParaRPr>
          </a:p>
          <a:p>
            <a:r>
              <a:rPr lang="ru-RU" sz="2400" b="1" dirty="0" smtClean="0">
                <a:ln>
                  <a:solidFill>
                    <a:srgbClr val="FFC000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4000" b="1" dirty="0" smtClean="0">
                <a:ln>
                  <a:solidFill>
                    <a:srgbClr val="FFC000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Дорогие   друзья !</a:t>
            </a:r>
          </a:p>
          <a:p>
            <a:endParaRPr lang="ru-RU" sz="2800" b="1" dirty="0">
              <a:ln>
                <a:solidFill>
                  <a:srgbClr val="FFC000"/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3200" b="1" dirty="0" smtClean="0">
                <a:ln>
                  <a:solidFill>
                    <a:srgbClr val="FFC000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Я рада приветствовать        </a:t>
            </a:r>
            <a:r>
              <a:rPr lang="ru-RU" sz="1050" b="1" dirty="0" smtClean="0">
                <a:ln>
                  <a:solidFill>
                    <a:srgbClr val="FFC000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ru-RU" sz="3200" b="1" dirty="0" smtClean="0">
                <a:ln>
                  <a:solidFill>
                    <a:srgbClr val="FFC000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   вас на своей страничке!</a:t>
            </a:r>
          </a:p>
          <a:p>
            <a:endParaRPr lang="ru-RU" sz="3200" b="1" dirty="0">
              <a:ln>
                <a:solidFill>
                  <a:srgbClr val="FFC000"/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3200" b="1" dirty="0" smtClean="0">
                <a:ln>
                  <a:solidFill>
                    <a:srgbClr val="FFC000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  </a:t>
            </a:r>
            <a:r>
              <a:rPr lang="ru-RU" sz="3200" b="1" dirty="0" smtClean="0">
                <a:ln>
                  <a:solidFill>
                    <a:srgbClr val="FFC000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Меня зовут </a:t>
            </a:r>
          </a:p>
          <a:p>
            <a:pPr>
              <a:lnSpc>
                <a:spcPct val="150000"/>
              </a:lnSpc>
            </a:pPr>
            <a:r>
              <a:rPr lang="ru-RU" sz="3200" b="1" dirty="0" smtClean="0">
                <a:ln>
                  <a:solidFill>
                    <a:srgbClr val="FFC000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           </a:t>
            </a:r>
            <a:r>
              <a:rPr lang="ru-RU" sz="3200" b="1" dirty="0" err="1" smtClean="0">
                <a:ln>
                  <a:solidFill>
                    <a:srgbClr val="FFC000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Алибекова</a:t>
            </a:r>
            <a:r>
              <a:rPr lang="ru-RU" sz="3200" b="1" dirty="0" smtClean="0">
                <a:ln>
                  <a:solidFill>
                    <a:srgbClr val="FFC000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                                      </a:t>
            </a:r>
            <a:r>
              <a:rPr lang="ru-RU" sz="1050" b="1" dirty="0" smtClean="0">
                <a:ln>
                  <a:solidFill>
                    <a:srgbClr val="FFC000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ru-RU" sz="3200" b="1" dirty="0" smtClean="0">
                <a:ln>
                  <a:solidFill>
                    <a:srgbClr val="FFC000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ru-RU" sz="3200" b="1" dirty="0" err="1" smtClean="0">
                <a:ln>
                  <a:solidFill>
                    <a:srgbClr val="FFC000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Раисат</a:t>
            </a:r>
            <a:r>
              <a:rPr lang="ru-RU" sz="3200" b="1" dirty="0" smtClean="0">
                <a:ln>
                  <a:solidFill>
                    <a:srgbClr val="FFC000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   </a:t>
            </a:r>
            <a:r>
              <a:rPr lang="ru-RU" sz="3200" b="1" dirty="0" err="1" smtClean="0">
                <a:ln>
                  <a:solidFill>
                    <a:srgbClr val="FFC000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Багомедовна</a:t>
            </a:r>
            <a:endParaRPr lang="ru-RU" sz="3200" b="1" dirty="0">
              <a:ln>
                <a:solidFill>
                  <a:srgbClr val="FFC000"/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0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6792" y="14036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76672" y="323528"/>
            <a:ext cx="6192688" cy="84023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            </a:t>
            </a:r>
            <a:r>
              <a:rPr lang="ru-RU" sz="4800" b="1" dirty="0" smtClean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Мое                      </a:t>
            </a:r>
            <a:r>
              <a:rPr lang="ru-RU" sz="100" b="1" dirty="0" smtClean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 </a:t>
            </a:r>
            <a:r>
              <a:rPr lang="ru-RU" sz="4800" b="1" dirty="0" smtClean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 педагогическое                 </a:t>
            </a:r>
            <a:r>
              <a:rPr lang="ru-RU" sz="1400" b="1" dirty="0" smtClean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  <a:r>
              <a:rPr lang="ru-RU" sz="4800" b="1" dirty="0" smtClean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             кредо </a:t>
            </a:r>
          </a:p>
          <a:p>
            <a:endParaRPr lang="ru-RU" sz="36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ru-RU" sz="3600" b="1" dirty="0" smtClean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«В душе у каждого ребенка есть невидимые струны. Если их тронуть умелой рукой они красиво зазвучат»</a:t>
            </a:r>
          </a:p>
          <a:p>
            <a:r>
              <a:rPr lang="ru-RU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                          </a:t>
            </a:r>
          </a:p>
          <a:p>
            <a:r>
              <a:rPr lang="ru-RU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                        </a:t>
            </a:r>
            <a:r>
              <a:rPr lang="ru-RU" sz="3600" b="1" dirty="0" smtClean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М. Горький</a:t>
            </a:r>
          </a:p>
          <a:p>
            <a:endParaRPr lang="ru-RU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endParaRPr lang="ru-RU" sz="36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endParaRPr lang="ru-RU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ru-RU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                                </a:t>
            </a:r>
            <a:endParaRPr lang="ru-RU" sz="2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2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>
            <a:spLocks noGrp="1"/>
          </p:cNvSpPr>
          <p:nvPr/>
        </p:nvSpPr>
        <p:spPr bwMode="auto">
          <a:xfrm>
            <a:off x="514350" y="3591983"/>
            <a:ext cx="5829300" cy="196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14350" y="755576"/>
            <a:ext cx="5817979" cy="62478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ru-RU" sz="4000" dirty="0" smtClean="0">
              <a:solidFill>
                <a:srgbClr val="C00000"/>
              </a:solidFill>
            </a:endParaRPr>
          </a:p>
          <a:p>
            <a:r>
              <a:rPr lang="ru-RU" sz="4400" u="sng" dirty="0" smtClean="0">
                <a:ln w="0">
                  <a:solidFill>
                    <a:schemeClr val="accent3">
                      <a:lumMod val="75000"/>
                    </a:schemeClr>
                  </a:solidFill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Мой  девиз по жизни</a:t>
            </a:r>
          </a:p>
          <a:p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</a:rPr>
              <a:t> </a:t>
            </a:r>
            <a:endParaRPr lang="ru-RU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6"/>
              </a:solidFill>
            </a:endParaRPr>
          </a:p>
          <a:p>
            <a:r>
              <a:rPr lang="ru-RU" sz="3200" b="1" dirty="0" smtClean="0">
                <a:solidFill>
                  <a:srgbClr val="C00000"/>
                </a:solidFill>
              </a:rPr>
              <a:t> Соответствовать времени,                                    </a:t>
            </a:r>
            <a:r>
              <a:rPr lang="ru-RU" sz="1000" b="1" dirty="0" smtClean="0">
                <a:solidFill>
                  <a:srgbClr val="C00000"/>
                </a:solidFill>
              </a:rPr>
              <a:t>.</a:t>
            </a:r>
            <a:r>
              <a:rPr lang="ru-RU" sz="3200" b="1" dirty="0" smtClean="0">
                <a:solidFill>
                  <a:srgbClr val="C00000"/>
                </a:solidFill>
              </a:rPr>
              <a:t>       в котором живешь,             </a:t>
            </a:r>
            <a:r>
              <a:rPr lang="ru-RU" sz="1050" b="1" dirty="0" smtClean="0">
                <a:solidFill>
                  <a:srgbClr val="C00000"/>
                </a:solidFill>
              </a:rPr>
              <a:t>.</a:t>
            </a:r>
            <a:r>
              <a:rPr lang="ru-RU" sz="3200" b="1" dirty="0" smtClean="0">
                <a:solidFill>
                  <a:srgbClr val="C00000"/>
                </a:solidFill>
              </a:rPr>
              <a:t> месту, которое занимаешь</a:t>
            </a:r>
          </a:p>
          <a:p>
            <a:endParaRPr lang="ru-RU" sz="3200" b="1" dirty="0">
              <a:solidFill>
                <a:srgbClr val="C00000"/>
              </a:solidFill>
            </a:endParaRPr>
          </a:p>
          <a:p>
            <a:r>
              <a:rPr lang="ru-RU" sz="24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.           </a:t>
            </a:r>
            <a:r>
              <a:rPr lang="ru-RU" sz="240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Отдавать   тепло  и  ласку,                                  .          дарить радость, любовь и                    .          </a:t>
            </a:r>
            <a:r>
              <a:rPr lang="ru-RU" sz="240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с</a:t>
            </a:r>
            <a:r>
              <a:rPr lang="ru-RU" sz="240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казку. Учить добру  и заботе,                            .          да и просто радоваться работе,                .          ведь  никого   нет  лучше на                    .          свете,  чем маленькие дети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94261" y="2843808"/>
            <a:ext cx="3429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 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920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/>
        </p:nvSpPr>
        <p:spPr bwMode="auto">
          <a:xfrm>
            <a:off x="514350" y="3591983"/>
            <a:ext cx="5829300" cy="196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40668" y="611560"/>
            <a:ext cx="6228692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Нормативно- правовые            </a:t>
            </a:r>
            <a:r>
              <a:rPr lang="ru-RU" sz="800" b="1" dirty="0" smtClean="0">
                <a:solidFill>
                  <a:schemeClr val="accent5">
                    <a:lumMod val="75000"/>
                  </a:schemeClr>
                </a:solidFill>
              </a:rPr>
              <a:t>. 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            Документы</a:t>
            </a:r>
          </a:p>
          <a:p>
            <a:r>
              <a:rPr lang="ru-RU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Федеральный закон РФ от 29 </a:t>
            </a:r>
            <a:r>
              <a:rPr lang="ru-RU" sz="1400" b="1" dirty="0" err="1" smtClean="0">
                <a:solidFill>
                  <a:schemeClr val="accent5">
                    <a:lumMod val="75000"/>
                  </a:schemeClr>
                </a:solidFill>
              </a:rPr>
              <a:t>дкабря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 2012г№273- ФЗ об «Образовании в Российской федерации»;</a:t>
            </a:r>
          </a:p>
          <a:p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- Конвенция о правах ребенка;</a:t>
            </a:r>
          </a:p>
          <a:p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 - Декларация о правах ребенка от 29.11.1959г;</a:t>
            </a:r>
          </a:p>
          <a:p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  - </a:t>
            </a:r>
            <a:r>
              <a:rPr lang="ru-RU" sz="1400" b="1" dirty="0" err="1" smtClean="0">
                <a:solidFill>
                  <a:schemeClr val="accent5">
                    <a:lumMod val="75000"/>
                  </a:schemeClr>
                </a:solidFill>
              </a:rPr>
              <a:t>СанПин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 2.4.1.3049-13 «Санитарно- </a:t>
            </a:r>
            <a:r>
              <a:rPr lang="ru-RU" sz="1400" b="1" dirty="0" err="1" smtClean="0">
                <a:solidFill>
                  <a:schemeClr val="accent5">
                    <a:lumMod val="75000"/>
                  </a:schemeClr>
                </a:solidFill>
              </a:rPr>
              <a:t>эпидемиоло</a:t>
            </a:r>
            <a:r>
              <a:rPr lang="ru-RU" sz="5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1400" b="1" dirty="0" err="1" smtClean="0">
                <a:solidFill>
                  <a:schemeClr val="accent5">
                    <a:lumMod val="75000"/>
                  </a:schemeClr>
                </a:solidFill>
              </a:rPr>
              <a:t>гические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 требования к организации режима   работы дошкольных образовательных  организаций  от 15 мая 2013г №26;</a:t>
            </a:r>
          </a:p>
          <a:p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 - Федеральный государственный  образовательный  стандарт                                        дошкольного  </a:t>
            </a:r>
            <a:r>
              <a:rPr lang="ru-RU" sz="1400" b="1" dirty="0" err="1" smtClean="0">
                <a:solidFill>
                  <a:schemeClr val="accent5">
                    <a:lumMod val="75000"/>
                  </a:schemeClr>
                </a:solidFill>
              </a:rPr>
              <a:t>образоаания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;</a:t>
            </a:r>
          </a:p>
          <a:p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  - Нормативно- правовые акты УО  «</a:t>
            </a:r>
            <a:r>
              <a:rPr lang="ru-RU" sz="1400" b="1" dirty="0" err="1" smtClean="0">
                <a:solidFill>
                  <a:schemeClr val="accent5">
                    <a:lumMod val="75000"/>
                  </a:schemeClr>
                </a:solidFill>
              </a:rPr>
              <a:t>Сергокалинский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 район»                                            </a:t>
            </a:r>
          </a:p>
          <a:p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   - Локальные акты образовательного   учреждения МКДОУ «Детский сад №3» с. Сергокала</a:t>
            </a:r>
          </a:p>
          <a:p>
            <a:endParaRPr lang="ru-RU" sz="14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                             </a:t>
            </a:r>
            <a:r>
              <a:rPr lang="ru-RU" sz="2000" b="1" u="sng" dirty="0" smtClean="0">
                <a:solidFill>
                  <a:schemeClr val="accent5">
                    <a:lumMod val="75000"/>
                  </a:schemeClr>
                </a:solidFill>
              </a:rPr>
              <a:t>ФОТО</a:t>
            </a:r>
          </a:p>
          <a:p>
            <a:endParaRPr lang="ru-RU" sz="1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     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1" y="4932040"/>
            <a:ext cx="2626617" cy="37444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891" y="4932040"/>
            <a:ext cx="3136245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9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2776" y="1763688"/>
            <a:ext cx="1847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dirty="0" smtClean="0">
              <a:ln>
                <a:solidFill>
                  <a:srgbClr val="FF0000"/>
                </a:solidFill>
              </a:ln>
              <a:solidFill>
                <a:srgbClr val="7030A0"/>
              </a:solidFill>
            </a:endParaRPr>
          </a:p>
          <a:p>
            <a:endParaRPr lang="ru-RU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620688" y="539552"/>
            <a:ext cx="6048671" cy="13388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Моя профессия -                                       </a:t>
            </a:r>
            <a:r>
              <a:rPr lang="ru-RU" sz="1000" dirty="0" smtClean="0">
                <a:solidFill>
                  <a:srgbClr val="C00000"/>
                </a:solidFill>
              </a:rPr>
              <a:t>.</a:t>
            </a:r>
            <a:r>
              <a:rPr lang="ru-RU" sz="3600" dirty="0" smtClean="0">
                <a:solidFill>
                  <a:srgbClr val="C00000"/>
                </a:solidFill>
              </a:rPr>
              <a:t>                 воспитатель!!!!</a:t>
            </a:r>
          </a:p>
          <a:p>
            <a:endParaRPr lang="ru-RU" sz="3600" dirty="0" smtClean="0">
              <a:solidFill>
                <a:srgbClr val="C00000"/>
              </a:solidFill>
            </a:endParaRPr>
          </a:p>
          <a:p>
            <a:r>
              <a:rPr lang="ru-RU" sz="2400" dirty="0" smtClean="0">
                <a:solidFill>
                  <a:srgbClr val="C00000"/>
                </a:solidFill>
              </a:rPr>
              <a:t>«Чтоб стать настоящим воспитателем </a:t>
            </a:r>
          </a:p>
          <a:p>
            <a:r>
              <a:rPr lang="ru-RU" sz="2400" dirty="0" smtClean="0">
                <a:solidFill>
                  <a:srgbClr val="C00000"/>
                </a:solidFill>
              </a:rPr>
              <a:t>детей, надо отдать им свое сердце»</a:t>
            </a:r>
          </a:p>
          <a:p>
            <a:r>
              <a:rPr lang="ru-RU" sz="2400" dirty="0" smtClean="0">
                <a:solidFill>
                  <a:srgbClr val="C00000"/>
                </a:solidFill>
              </a:rPr>
              <a:t>                                   В.А. Сухомлинский</a:t>
            </a:r>
          </a:p>
          <a:p>
            <a:endParaRPr lang="ru-RU" sz="2400" dirty="0">
              <a:solidFill>
                <a:srgbClr val="C00000"/>
              </a:solidFill>
            </a:endParaRPr>
          </a:p>
          <a:p>
            <a:r>
              <a:rPr lang="ru-RU" sz="2400" dirty="0" smtClean="0">
                <a:solidFill>
                  <a:srgbClr val="C00000"/>
                </a:solidFill>
              </a:rPr>
              <a:t>Основная миссия воспитателя-это воспитать в ребенке человека благородного , великодушного и любящего; доброго, честного, </a:t>
            </a:r>
            <a:r>
              <a:rPr lang="ru-RU" sz="2400" dirty="0" err="1">
                <a:solidFill>
                  <a:srgbClr val="C00000"/>
                </a:solidFill>
              </a:rPr>
              <a:t>б</a:t>
            </a:r>
            <a:r>
              <a:rPr lang="ru-RU" sz="2400" dirty="0" err="1" smtClean="0">
                <a:solidFill>
                  <a:srgbClr val="C00000"/>
                </a:solidFill>
              </a:rPr>
              <a:t>ескорыстного,самостоятельного</a:t>
            </a:r>
            <a:r>
              <a:rPr lang="ru-RU" sz="2400" dirty="0" smtClean="0">
                <a:solidFill>
                  <a:srgbClr val="C00000"/>
                </a:solidFill>
              </a:rPr>
              <a:t> и трудолюбивого. И самое главное- это нести ответственность  за то, чтоб этот ребенок состоялся как личность</a:t>
            </a:r>
          </a:p>
          <a:p>
            <a:endParaRPr lang="ru-RU" sz="3600" dirty="0" smtClean="0">
              <a:solidFill>
                <a:srgbClr val="C00000"/>
              </a:solidFill>
            </a:endParaRPr>
          </a:p>
          <a:p>
            <a:endParaRPr lang="ru-RU" sz="3600" dirty="0" smtClean="0">
              <a:solidFill>
                <a:srgbClr val="C00000"/>
              </a:solidFill>
            </a:endParaRPr>
          </a:p>
          <a:p>
            <a:endParaRPr lang="ru-RU" sz="3600" dirty="0" smtClean="0">
              <a:solidFill>
                <a:srgbClr val="C00000"/>
              </a:solidFill>
            </a:endParaRPr>
          </a:p>
          <a:p>
            <a:endParaRPr lang="ru-RU" sz="3600" dirty="0" smtClean="0">
              <a:solidFill>
                <a:srgbClr val="C00000"/>
              </a:solidFill>
            </a:endParaRPr>
          </a:p>
          <a:p>
            <a:endParaRPr lang="ru-RU" sz="3600" dirty="0" smtClean="0">
              <a:solidFill>
                <a:srgbClr val="C00000"/>
              </a:solidFill>
            </a:endParaRPr>
          </a:p>
          <a:p>
            <a:endParaRPr lang="ru-RU" sz="3600" dirty="0" smtClean="0">
              <a:solidFill>
                <a:srgbClr val="C00000"/>
              </a:solidFill>
            </a:endParaRPr>
          </a:p>
          <a:p>
            <a:endParaRPr lang="ru-RU" sz="3600" dirty="0" smtClean="0">
              <a:solidFill>
                <a:srgbClr val="C00000"/>
              </a:solidFill>
            </a:endParaRPr>
          </a:p>
          <a:p>
            <a:endParaRPr lang="ru-RU" sz="3600" dirty="0" smtClean="0">
              <a:solidFill>
                <a:srgbClr val="C00000"/>
              </a:solidFill>
            </a:endParaRPr>
          </a:p>
          <a:p>
            <a:endParaRPr lang="ru-RU" sz="3600" dirty="0" smtClean="0">
              <a:solidFill>
                <a:srgbClr val="C00000"/>
              </a:solidFill>
            </a:endParaRPr>
          </a:p>
          <a:p>
            <a:endParaRPr lang="ru-RU" sz="3600" dirty="0" smtClean="0">
              <a:solidFill>
                <a:srgbClr val="C00000"/>
              </a:solidFill>
            </a:endParaRPr>
          </a:p>
          <a:p>
            <a:endParaRPr lang="ru-RU" sz="3600" dirty="0" smtClean="0">
              <a:solidFill>
                <a:srgbClr val="C00000"/>
              </a:solidFill>
            </a:endParaRPr>
          </a:p>
          <a:p>
            <a:endParaRPr lang="ru-RU" sz="3600" dirty="0" smtClean="0">
              <a:solidFill>
                <a:srgbClr val="C00000"/>
              </a:solidFill>
            </a:endParaRPr>
          </a:p>
          <a:p>
            <a:endParaRPr lang="ru-RU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2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4743" y="2696597"/>
            <a:ext cx="5130443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 smtClean="0">
                <a:solidFill>
                  <a:srgbClr val="C00000"/>
                </a:solidFill>
              </a:rPr>
              <a:t>Раздел 2</a:t>
            </a:r>
          </a:p>
          <a:p>
            <a:endParaRPr lang="ru-RU" sz="88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6672" y="4499991"/>
            <a:ext cx="6150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Результаты педагогической деятельности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78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4824" y="1043608"/>
            <a:ext cx="11854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                                                                                                                                                                                   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48680" y="899592"/>
            <a:ext cx="5976664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dirty="0">
                <a:ln>
                  <a:solidFill>
                    <a:srgbClr val="C00000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Г</a:t>
            </a:r>
            <a:r>
              <a:rPr lang="ru-RU" sz="3200" dirty="0" smtClean="0">
                <a:ln>
                  <a:solidFill>
                    <a:srgbClr val="C00000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рамоты    муниципального       </a:t>
            </a:r>
            <a:r>
              <a:rPr lang="ru-RU" sz="1100" dirty="0" smtClean="0">
                <a:ln>
                  <a:solidFill>
                    <a:srgbClr val="C00000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ru-RU" sz="3200" dirty="0" smtClean="0">
                <a:ln>
                  <a:solidFill>
                    <a:srgbClr val="C00000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           уровня</a:t>
            </a:r>
          </a:p>
          <a:p>
            <a:endParaRPr lang="ru-RU" sz="1600" dirty="0" smtClean="0">
              <a:solidFill>
                <a:srgbClr val="C00000"/>
              </a:solidFill>
            </a:endParaRPr>
          </a:p>
          <a:p>
            <a:endParaRPr lang="ru-RU" sz="2400" dirty="0" smtClean="0">
              <a:solidFill>
                <a:srgbClr val="C00000"/>
              </a:solidFill>
            </a:endParaRPr>
          </a:p>
          <a:p>
            <a:r>
              <a:rPr lang="ru-RU" sz="2000" b="1" dirty="0" smtClean="0">
                <a:solidFill>
                  <a:srgbClr val="C00000"/>
                </a:solidFill>
              </a:rPr>
              <a:t>1.  Награждена грамотой от Управления </a:t>
            </a:r>
            <a:r>
              <a:rPr lang="ru-RU" sz="2000" b="1" dirty="0">
                <a:solidFill>
                  <a:srgbClr val="C00000"/>
                </a:solidFill>
              </a:rPr>
              <a:t>О</a:t>
            </a:r>
            <a:r>
              <a:rPr lang="ru-RU" sz="2000" b="1" dirty="0" smtClean="0">
                <a:solidFill>
                  <a:srgbClr val="C00000"/>
                </a:solidFill>
              </a:rPr>
              <a:t>бразования   МР «</a:t>
            </a:r>
            <a:r>
              <a:rPr lang="ru-RU" sz="2000" b="1" dirty="0" err="1" smtClean="0">
                <a:solidFill>
                  <a:srgbClr val="C00000"/>
                </a:solidFill>
              </a:rPr>
              <a:t>Сергокалинский</a:t>
            </a:r>
            <a:r>
              <a:rPr lang="ru-RU" sz="2000" b="1" dirty="0" smtClean="0">
                <a:solidFill>
                  <a:srgbClr val="C00000"/>
                </a:solidFill>
              </a:rPr>
              <a:t> район»-        за участие в  муниципальном  районном  конкурсе </a:t>
            </a:r>
            <a:endParaRPr lang="ru-RU" sz="2000" b="1" dirty="0">
              <a:solidFill>
                <a:srgbClr val="C00000"/>
              </a:solidFill>
            </a:endParaRPr>
          </a:p>
          <a:p>
            <a:r>
              <a:rPr lang="ru-RU" sz="2000" b="1" dirty="0" smtClean="0">
                <a:solidFill>
                  <a:srgbClr val="C00000"/>
                </a:solidFill>
              </a:rPr>
              <a:t>«Воспитатель года</a:t>
            </a:r>
            <a:r>
              <a:rPr lang="ru-RU" sz="2000" dirty="0" smtClean="0">
                <a:solidFill>
                  <a:srgbClr val="C00000"/>
                </a:solidFill>
              </a:rPr>
              <a:t>»-</a:t>
            </a:r>
            <a:r>
              <a:rPr lang="ru-RU" sz="2400" b="1" dirty="0" smtClean="0">
                <a:solidFill>
                  <a:srgbClr val="C00000"/>
                </a:solidFill>
              </a:rPr>
              <a:t>3 место 2016г</a:t>
            </a:r>
          </a:p>
          <a:p>
            <a:endParaRPr lang="ru-RU" sz="2000" b="1" dirty="0">
              <a:solidFill>
                <a:srgbClr val="C00000"/>
              </a:solidFill>
            </a:endParaRPr>
          </a:p>
          <a:p>
            <a:endParaRPr lang="ru-RU" sz="2400" dirty="0" smtClean="0">
              <a:solidFill>
                <a:srgbClr val="C00000"/>
              </a:solidFill>
            </a:endParaRPr>
          </a:p>
          <a:p>
            <a:r>
              <a:rPr lang="ru-RU" sz="2000" b="1" dirty="0" smtClean="0">
                <a:solidFill>
                  <a:srgbClr val="C00000"/>
                </a:solidFill>
              </a:rPr>
              <a:t>2.  Награждена Почетной грамотой Управления Образования МР «</a:t>
            </a:r>
            <a:r>
              <a:rPr lang="ru-RU" sz="2000" b="1" dirty="0" err="1" smtClean="0">
                <a:solidFill>
                  <a:srgbClr val="C00000"/>
                </a:solidFill>
              </a:rPr>
              <a:t>Сергокалинский</a:t>
            </a:r>
            <a:r>
              <a:rPr lang="ru-RU" sz="2000" b="1" dirty="0" smtClean="0">
                <a:solidFill>
                  <a:srgbClr val="C00000"/>
                </a:solidFill>
              </a:rPr>
              <a:t> район» -                                 за многолетний и добросовестный труд</a:t>
            </a:r>
            <a:r>
              <a:rPr lang="ru-RU" sz="2000" dirty="0" smtClean="0">
                <a:solidFill>
                  <a:srgbClr val="C00000"/>
                </a:solidFill>
              </a:rPr>
              <a:t>.                    .                                        </a:t>
            </a:r>
            <a:r>
              <a:rPr lang="ru-RU" sz="2400" b="1" dirty="0" smtClean="0">
                <a:solidFill>
                  <a:srgbClr val="C00000"/>
                </a:solidFill>
              </a:rPr>
              <a:t>2017г</a:t>
            </a:r>
          </a:p>
          <a:p>
            <a:r>
              <a:rPr lang="ru-RU" sz="2400" dirty="0" smtClean="0">
                <a:solidFill>
                  <a:srgbClr val="C00000"/>
                </a:solidFill>
              </a:rPr>
              <a:t>                             </a:t>
            </a:r>
            <a:r>
              <a:rPr lang="ru-RU" dirty="0" smtClean="0">
                <a:solidFill>
                  <a:srgbClr val="C00000"/>
                </a:solidFill>
              </a:rPr>
              <a:t>.                                                          </a:t>
            </a:r>
            <a:r>
              <a:rPr lang="ru-RU" sz="2000" dirty="0" smtClean="0">
                <a:solidFill>
                  <a:srgbClr val="C00000"/>
                </a:solidFill>
              </a:rPr>
              <a:t>.                                              </a:t>
            </a:r>
          </a:p>
          <a:p>
            <a:endParaRPr lang="ru-RU" sz="2400" dirty="0">
              <a:solidFill>
                <a:srgbClr val="C00000"/>
              </a:solidFill>
            </a:endParaRPr>
          </a:p>
          <a:p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0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6672" y="395536"/>
            <a:ext cx="5976664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</a:rPr>
              <a:t>Грамоты на  уровне    ДОУ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</a:rPr>
              <a:t>  «Детский сад№3»с.Сергокала</a:t>
            </a:r>
          </a:p>
          <a:p>
            <a:endParaRPr lang="ru-RU" sz="2000" b="1" dirty="0" smtClean="0">
              <a:solidFill>
                <a:srgbClr val="C00000"/>
              </a:solidFill>
            </a:endParaRPr>
          </a:p>
          <a:p>
            <a:r>
              <a:rPr lang="ru-RU" sz="2400" b="1" dirty="0" smtClean="0">
                <a:solidFill>
                  <a:srgbClr val="C00000"/>
                </a:solidFill>
              </a:rPr>
              <a:t>1</a:t>
            </a:r>
            <a:r>
              <a:rPr lang="ru-RU" sz="2000" b="1" dirty="0" smtClean="0">
                <a:solidFill>
                  <a:srgbClr val="C00000"/>
                </a:solidFill>
              </a:rPr>
              <a:t>.Награждена Почетной грамотой </a:t>
            </a:r>
            <a:r>
              <a:rPr lang="ru-RU" sz="2000" b="1" dirty="0" err="1" smtClean="0">
                <a:solidFill>
                  <a:srgbClr val="C00000"/>
                </a:solidFill>
              </a:rPr>
              <a:t>админис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</a:rPr>
              <a:t>трацией</a:t>
            </a:r>
            <a:r>
              <a:rPr lang="ru-RU" sz="2000" b="1" dirty="0" smtClean="0">
                <a:solidFill>
                  <a:srgbClr val="C00000"/>
                </a:solidFill>
              </a:rPr>
              <a:t> детского сада №3с. Сергокала</a:t>
            </a:r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sz="2400" b="1" dirty="0" smtClean="0">
                <a:solidFill>
                  <a:srgbClr val="C00000"/>
                </a:solidFill>
              </a:rPr>
              <a:t>               </a:t>
            </a:r>
            <a:r>
              <a:rPr lang="ru-RU" sz="2000" b="1" dirty="0" smtClean="0">
                <a:solidFill>
                  <a:srgbClr val="C00000"/>
                </a:solidFill>
              </a:rPr>
              <a:t>1.Смотр- конкурс-                                                                </a:t>
            </a:r>
            <a:r>
              <a:rPr lang="ru-RU" sz="1400" b="1" dirty="0" smtClean="0">
                <a:solidFill>
                  <a:srgbClr val="C00000"/>
                </a:solidFill>
              </a:rPr>
              <a:t>« </a:t>
            </a:r>
            <a:r>
              <a:rPr lang="ru-RU" sz="2000" b="1" dirty="0" smtClean="0">
                <a:solidFill>
                  <a:srgbClr val="C00000"/>
                </a:solidFill>
              </a:rPr>
              <a:t>Лучший творческий</a:t>
            </a:r>
            <a:r>
              <a:rPr lang="ru-RU" b="1" dirty="0" smtClean="0">
                <a:solidFill>
                  <a:srgbClr val="C00000"/>
                </a:solidFill>
              </a:rPr>
              <a:t>  проект по  </a:t>
            </a:r>
            <a:r>
              <a:rPr lang="ru-RU" b="1" dirty="0" err="1" smtClean="0">
                <a:solidFill>
                  <a:srgbClr val="C00000"/>
                </a:solidFill>
              </a:rPr>
              <a:t>преобразова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нию</a:t>
            </a:r>
            <a:r>
              <a:rPr lang="ru-RU" b="1" dirty="0" smtClean="0">
                <a:solidFill>
                  <a:srgbClr val="C00000"/>
                </a:solidFill>
              </a:rPr>
              <a:t>  </a:t>
            </a:r>
            <a:r>
              <a:rPr lang="ru-RU" sz="1600" b="1" dirty="0" smtClean="0">
                <a:solidFill>
                  <a:srgbClr val="C00000"/>
                </a:solidFill>
              </a:rPr>
              <a:t>ППРС</a:t>
            </a:r>
            <a:r>
              <a:rPr lang="ru-RU" sz="2000" b="1" dirty="0" smtClean="0">
                <a:solidFill>
                  <a:srgbClr val="C00000"/>
                </a:solidFill>
              </a:rPr>
              <a:t>»</a:t>
            </a:r>
            <a:endParaRPr lang="ru-RU" sz="1600" b="1" dirty="0" smtClean="0">
              <a:solidFill>
                <a:srgbClr val="C00000"/>
              </a:solidFill>
            </a:endParaRPr>
          </a:p>
          <a:p>
            <a:endParaRPr lang="ru-RU" sz="1600" b="1" dirty="0" smtClean="0">
              <a:solidFill>
                <a:srgbClr val="C00000"/>
              </a:solidFill>
            </a:endParaRPr>
          </a:p>
          <a:p>
            <a:r>
              <a:rPr lang="ru-RU" sz="2400" b="1" dirty="0" smtClean="0">
                <a:solidFill>
                  <a:srgbClr val="C00000"/>
                </a:solidFill>
              </a:rPr>
              <a:t>2</a:t>
            </a:r>
            <a:r>
              <a:rPr lang="ru-RU" b="1" dirty="0" smtClean="0">
                <a:solidFill>
                  <a:srgbClr val="C00000"/>
                </a:solidFill>
              </a:rPr>
              <a:t>. Награждена почетной грамотой администрации </a:t>
            </a:r>
            <a:r>
              <a:rPr lang="ru-RU" b="1" dirty="0" err="1">
                <a:solidFill>
                  <a:srgbClr val="C00000"/>
                </a:solidFill>
              </a:rPr>
              <a:t>Д</a:t>
            </a:r>
            <a:r>
              <a:rPr lang="ru-RU" b="1" dirty="0" err="1" smtClean="0">
                <a:solidFill>
                  <a:srgbClr val="C00000"/>
                </a:solidFill>
              </a:rPr>
              <a:t>ет.сада</a:t>
            </a:r>
            <a:r>
              <a:rPr lang="ru-RU" b="1" dirty="0" smtClean="0">
                <a:solidFill>
                  <a:srgbClr val="C00000"/>
                </a:solidFill>
              </a:rPr>
              <a:t> №3 с. Сергокала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</a:rPr>
              <a:t>                   </a:t>
            </a:r>
            <a:r>
              <a:rPr lang="ru-RU" sz="2400" b="1" dirty="0" smtClean="0">
                <a:solidFill>
                  <a:srgbClr val="C00000"/>
                </a:solidFill>
              </a:rPr>
              <a:t>Мастер –класс</a:t>
            </a:r>
          </a:p>
          <a:p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Театрализованная постановка в старшей гр.</a:t>
            </a:r>
          </a:p>
          <a:p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                        </a:t>
            </a:r>
            <a:r>
              <a:rPr lang="ru-RU" sz="2000" b="1" dirty="0" smtClean="0">
                <a:solidFill>
                  <a:srgbClr val="C00000"/>
                </a:solidFill>
              </a:rPr>
              <a:t>«Не рубите ель» 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           В рамках проектной деятельности</a:t>
            </a:r>
          </a:p>
          <a:p>
            <a:r>
              <a:rPr lang="ru-RU" sz="1600" b="1" dirty="0" smtClean="0">
                <a:solidFill>
                  <a:srgbClr val="C00000"/>
                </a:solidFill>
              </a:rPr>
              <a:t> </a:t>
            </a:r>
          </a:p>
          <a:p>
            <a:pPr marL="342900" indent="-342900">
              <a:buAutoNum type="arabicPeriod" startAt="3"/>
            </a:pPr>
            <a:r>
              <a:rPr lang="ru-RU" b="1" dirty="0" smtClean="0">
                <a:solidFill>
                  <a:srgbClr val="C00000"/>
                </a:solidFill>
              </a:rPr>
              <a:t>Проект 2017-2018 уч. год «Театрализованная деятельность детей старшего дошкольного возраста в ДОУ»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4</a:t>
            </a:r>
            <a:r>
              <a:rPr lang="ru-RU" b="1" dirty="0" smtClean="0">
                <a:solidFill>
                  <a:srgbClr val="C00000"/>
                </a:solidFill>
              </a:rPr>
              <a:t>. Награждена Почетной грамотой                                       </a:t>
            </a:r>
            <a:r>
              <a:rPr lang="ru-RU" sz="1000" b="1" dirty="0" smtClean="0">
                <a:solidFill>
                  <a:srgbClr val="C00000"/>
                </a:solidFill>
              </a:rPr>
              <a:t>. </a:t>
            </a:r>
            <a:r>
              <a:rPr lang="ru-RU" b="1" dirty="0" smtClean="0">
                <a:solidFill>
                  <a:srgbClr val="C00000"/>
                </a:solidFill>
              </a:rPr>
              <a:t>                                  Администрации детского сада                                                                             </a:t>
            </a:r>
            <a:r>
              <a:rPr lang="ru-RU" sz="2000" b="1" dirty="0" smtClean="0">
                <a:solidFill>
                  <a:srgbClr val="C00000"/>
                </a:solidFill>
              </a:rPr>
              <a:t>.                     Мастер- класс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r>
              <a:rPr lang="ru-RU" sz="2000" b="1" dirty="0" smtClean="0">
                <a:solidFill>
                  <a:srgbClr val="C00000"/>
                </a:solidFill>
              </a:rPr>
              <a:t>           «Аквариум для рыбок»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</a:rPr>
              <a:t>в рамках проведения районного семинара работников </a:t>
            </a:r>
            <a:r>
              <a:rPr lang="ru-RU" sz="2000" b="1" dirty="0" err="1" smtClean="0">
                <a:solidFill>
                  <a:srgbClr val="C00000"/>
                </a:solidFill>
              </a:rPr>
              <a:t>дошкольно</a:t>
            </a:r>
            <a:r>
              <a:rPr lang="ru-RU" sz="2000" b="1" dirty="0" smtClean="0">
                <a:solidFill>
                  <a:srgbClr val="C00000"/>
                </a:solidFill>
              </a:rPr>
              <a:t>- образовательных учреждений 2016г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02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0688" y="683568"/>
            <a:ext cx="602133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</a:rPr>
              <a:t>Профессиональная и              </a:t>
            </a:r>
            <a:r>
              <a:rPr lang="ru-RU" sz="1000" b="1" dirty="0" smtClean="0">
                <a:solidFill>
                  <a:srgbClr val="C00000"/>
                </a:solidFill>
              </a:rPr>
              <a:t>.</a:t>
            </a:r>
            <a:r>
              <a:rPr lang="ru-RU" sz="3200" b="1" dirty="0" smtClean="0">
                <a:solidFill>
                  <a:srgbClr val="C00000"/>
                </a:solidFill>
              </a:rPr>
              <a:t>         общественная работа</a:t>
            </a:r>
          </a:p>
          <a:p>
            <a:endParaRPr lang="ru-RU" sz="3200" b="1" dirty="0">
              <a:solidFill>
                <a:srgbClr val="C00000"/>
              </a:solidFill>
            </a:endParaRPr>
          </a:p>
          <a:p>
            <a:r>
              <a:rPr lang="ru-RU" sz="2000" b="1" dirty="0" smtClean="0">
                <a:solidFill>
                  <a:srgbClr val="C00000"/>
                </a:solidFill>
              </a:rPr>
              <a:t>  -  Член первичной профсоюзной                                           </a:t>
            </a:r>
            <a:r>
              <a:rPr lang="ru-RU" sz="1050" b="1" dirty="0" smtClean="0">
                <a:solidFill>
                  <a:srgbClr val="C00000"/>
                </a:solidFill>
              </a:rPr>
              <a:t>.</a:t>
            </a:r>
            <a:r>
              <a:rPr lang="ru-RU" sz="2000" b="1" dirty="0" smtClean="0">
                <a:solidFill>
                  <a:srgbClr val="C00000"/>
                </a:solidFill>
              </a:rPr>
              <a:t>                                                   организации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  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  - Член аттестационной комиссии на                                           </a:t>
            </a:r>
            <a:r>
              <a:rPr lang="ru-RU" sz="1000" b="1" dirty="0" smtClean="0">
                <a:solidFill>
                  <a:srgbClr val="C00000"/>
                </a:solidFill>
              </a:rPr>
              <a:t>.</a:t>
            </a:r>
            <a:r>
              <a:rPr lang="ru-RU" sz="2000" b="1" dirty="0" smtClean="0">
                <a:solidFill>
                  <a:srgbClr val="C00000"/>
                </a:solidFill>
              </a:rPr>
              <a:t>         соответствие </a:t>
            </a:r>
            <a:r>
              <a:rPr lang="ru-RU" sz="1000" b="1" dirty="0" smtClean="0">
                <a:solidFill>
                  <a:srgbClr val="C00000"/>
                </a:solidFill>
              </a:rPr>
              <a:t>. </a:t>
            </a:r>
            <a:r>
              <a:rPr lang="ru-RU" sz="2000" b="1" dirty="0" smtClean="0">
                <a:solidFill>
                  <a:srgbClr val="C00000"/>
                </a:solidFill>
              </a:rPr>
              <a:t>   занимаемой должности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 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  - Член творческой группы в ДОУ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  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  - Уполномоченный по охране труда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41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648" y="323528"/>
            <a:ext cx="6120680" cy="8136904"/>
          </a:xfrm>
          <a:prstGeom prst="rect">
            <a:avLst/>
          </a:prstGeom>
          <a:solidFill>
            <a:schemeClr val="accent6"/>
          </a:solidFill>
        </p:spPr>
      </p:pic>
    </p:spTree>
    <p:extLst>
      <p:ext uri="{BB962C8B-B14F-4D97-AF65-F5344CB8AC3E}">
        <p14:creationId xmlns:p14="http://schemas.microsoft.com/office/powerpoint/2010/main" val="61840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7874" y="3203848"/>
            <a:ext cx="573522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C00000"/>
                </a:solidFill>
              </a:rPr>
              <a:t>Раздел № 3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Научно методическая деятельность</a:t>
            </a:r>
            <a:r>
              <a:rPr lang="ru-RU" sz="6600" dirty="0" smtClean="0">
                <a:solidFill>
                  <a:srgbClr val="C00000"/>
                </a:solidFill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00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8680" y="665272"/>
            <a:ext cx="6192688" cy="67403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ru-RU" sz="3200" b="1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</a:rPr>
              <a:t>  </a:t>
            </a:r>
          </a:p>
          <a:p>
            <a:r>
              <a:rPr lang="ru-RU" sz="3200" b="1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 </a:t>
            </a:r>
            <a:r>
              <a:rPr lang="ru-RU" sz="3600" b="1" u="sng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Моя визитная карточка</a:t>
            </a:r>
            <a:endParaRPr lang="ru-RU" sz="3200" b="1" u="sng" dirty="0" smtClean="0">
              <a:ln>
                <a:solidFill>
                  <a:srgbClr val="FF0000"/>
                </a:solidFill>
              </a:ln>
              <a:solidFill>
                <a:srgbClr val="C00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endParaRPr lang="ru-RU" sz="3200" b="1" dirty="0" smtClean="0">
              <a:ln>
                <a:solidFill>
                  <a:srgbClr val="FF0000"/>
                </a:solidFill>
              </a:ln>
              <a:solidFill>
                <a:srgbClr val="C00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endParaRPr lang="ru-RU" sz="3200" b="1" dirty="0" smtClean="0">
              <a:ln>
                <a:solidFill>
                  <a:srgbClr val="FF0000"/>
                </a:solidFill>
              </a:ln>
              <a:solidFill>
                <a:srgbClr val="C0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ru-RU" sz="3200" b="1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,,Чтоб озарить светом других, нужно носить солнце в себе,,</a:t>
            </a:r>
          </a:p>
          <a:p>
            <a:endParaRPr lang="ru-RU" sz="3200" b="1" dirty="0">
              <a:ln>
                <a:solidFill>
                  <a:srgbClr val="FF0000"/>
                </a:solidFill>
              </a:ln>
              <a:solidFill>
                <a:srgbClr val="C0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endParaRPr lang="ru-RU" sz="2800" b="1" dirty="0" smtClean="0">
              <a:ln>
                <a:solidFill>
                  <a:srgbClr val="FF0000"/>
                </a:solidFill>
              </a:ln>
              <a:solidFill>
                <a:srgbClr val="C0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ru-RU" sz="2800" b="1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Труд воспитателя очень  непрост   </a:t>
            </a:r>
          </a:p>
          <a:p>
            <a:r>
              <a:rPr lang="ru-RU" sz="2800" b="1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Игры, занятия, творческий рост</a:t>
            </a:r>
          </a:p>
          <a:p>
            <a:r>
              <a:rPr lang="ru-RU" sz="2800" b="1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Ни о чем не жалею друзья</a:t>
            </a:r>
          </a:p>
          <a:p>
            <a:r>
              <a:rPr lang="ru-RU" sz="2800" b="1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Детям я сердце свое отдаю</a:t>
            </a:r>
          </a:p>
          <a:p>
            <a:endParaRPr lang="ru-RU" sz="3200" b="1" dirty="0" smtClean="0">
              <a:ln>
                <a:solidFill>
                  <a:srgbClr val="FF0000"/>
                </a:solidFill>
              </a:ln>
              <a:solidFill>
                <a:srgbClr val="C0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70920" y="8460432"/>
            <a:ext cx="2438400" cy="76944"/>
          </a:xfrm>
          <a:prstGeom prst="rect">
            <a:avLst/>
          </a:prstGeom>
        </p:spPr>
      </p:pic>
      <p:sp>
        <p:nvSpPr>
          <p:cNvPr id="4" name="5-конечная звезда 3"/>
          <p:cNvSpPr/>
          <p:nvPr/>
        </p:nvSpPr>
        <p:spPr>
          <a:xfrm>
            <a:off x="7605464" y="3419872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0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6672" y="395536"/>
            <a:ext cx="6048672" cy="760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  </a:t>
            </a:r>
          </a:p>
          <a:p>
            <a:endParaRPr lang="ru-RU" sz="2400" b="1" dirty="0">
              <a:solidFill>
                <a:srgbClr val="FF0000"/>
              </a:solidFill>
            </a:endParaRPr>
          </a:p>
          <a:p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</a:rPr>
              <a:t>Методическое  обеспечение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endParaRPr lang="ru-RU" sz="2400" b="1" dirty="0">
              <a:solidFill>
                <a:srgbClr val="FF0000"/>
              </a:solidFill>
            </a:endParaRPr>
          </a:p>
          <a:p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 Основная  образовательная                         </a:t>
            </a:r>
            <a:r>
              <a:rPr lang="ru-RU" sz="1200" b="1" dirty="0" smtClean="0">
                <a:solidFill>
                  <a:srgbClr val="FF0000"/>
                </a:solidFill>
              </a:rPr>
              <a:t>.</a:t>
            </a:r>
            <a:r>
              <a:rPr lang="ru-RU" sz="2400" b="1" dirty="0" smtClean="0">
                <a:solidFill>
                  <a:srgbClr val="FF0000"/>
                </a:solidFill>
              </a:rPr>
              <a:t>                             Программа  ДОУ</a:t>
            </a:r>
          </a:p>
          <a:p>
            <a:endParaRPr lang="ru-RU" sz="2400" b="1" dirty="0" smtClean="0">
              <a:solidFill>
                <a:srgbClr val="FF0000"/>
              </a:solidFill>
            </a:endParaRPr>
          </a:p>
          <a:p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  Примерная образовательная                 </a:t>
            </a:r>
            <a:r>
              <a:rPr lang="ru-RU" sz="1000" b="1" dirty="0" smtClean="0">
                <a:solidFill>
                  <a:srgbClr val="FF0000"/>
                </a:solidFill>
              </a:rPr>
              <a:t>.</a:t>
            </a:r>
            <a:r>
              <a:rPr lang="ru-RU" sz="2400" b="1" dirty="0" smtClean="0">
                <a:solidFill>
                  <a:srgbClr val="FF0000"/>
                </a:solidFill>
              </a:rPr>
              <a:t>                   программа                                                                             </a:t>
            </a:r>
            <a:r>
              <a:rPr lang="ru-RU" sz="1000" b="1" dirty="0" smtClean="0">
                <a:solidFill>
                  <a:srgbClr val="FF0000"/>
                </a:solidFill>
              </a:rPr>
              <a:t>.</a:t>
            </a:r>
            <a:r>
              <a:rPr lang="ru-RU" sz="2400" b="1" dirty="0" smtClean="0">
                <a:solidFill>
                  <a:srgbClr val="FF0000"/>
                </a:solidFill>
              </a:rPr>
              <a:t>      « От рождения до школы»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                                    </a:t>
            </a:r>
            <a:r>
              <a:rPr lang="ru-RU" sz="2400" b="1" dirty="0" err="1" smtClean="0">
                <a:solidFill>
                  <a:srgbClr val="FF0000"/>
                </a:solidFill>
              </a:rPr>
              <a:t>Н.Е.Вераксы</a:t>
            </a:r>
            <a:r>
              <a:rPr lang="ru-RU" sz="2400" b="1" dirty="0" smtClean="0">
                <a:solidFill>
                  <a:srgbClr val="FF0000"/>
                </a:solidFill>
              </a:rPr>
              <a:t> и др.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   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         Парциальные программы: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  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 «Разноцветные ладошки»                    </a:t>
            </a:r>
            <a:r>
              <a:rPr lang="ru-RU" sz="1050" b="1" dirty="0" smtClean="0">
                <a:solidFill>
                  <a:srgbClr val="FF0000"/>
                </a:solidFill>
              </a:rPr>
              <a:t>.</a:t>
            </a:r>
            <a:r>
              <a:rPr lang="ru-RU" sz="2400" b="1" dirty="0" smtClean="0">
                <a:solidFill>
                  <a:srgbClr val="FF0000"/>
                </a:solidFill>
              </a:rPr>
              <a:t>                    .                                 Е. Немешаева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   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«Юный  эколог»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                         </a:t>
            </a:r>
            <a:r>
              <a:rPr lang="ru-RU" sz="2400" b="1" dirty="0" err="1" smtClean="0">
                <a:solidFill>
                  <a:srgbClr val="FF0000"/>
                </a:solidFill>
              </a:rPr>
              <a:t>С.Н.Николаева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r>
              <a:rPr lang="ru-RU" sz="2400" b="1" dirty="0" smtClean="0">
                <a:solidFill>
                  <a:srgbClr val="FF0000"/>
                </a:solidFill>
              </a:rPr>
              <a:t>           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04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6672" y="467544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         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28" y="467544"/>
            <a:ext cx="5178896" cy="79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2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8680" y="539552"/>
            <a:ext cx="5371581" cy="769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 smtClean="0">
              <a:solidFill>
                <a:srgbClr val="002060"/>
              </a:solidFill>
            </a:endParaRPr>
          </a:p>
          <a:p>
            <a:r>
              <a:rPr lang="ru-RU" sz="32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2060"/>
                </a:solidFill>
              </a:rPr>
              <a:t>Проектная деятельность</a:t>
            </a:r>
          </a:p>
          <a:p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            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1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. 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Проект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        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«Театр- детям»</a:t>
            </a:r>
          </a:p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Вид:                           Творческий </a:t>
            </a:r>
            <a:endParaRPr lang="ru-RU" sz="2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Срок реализации:    6 месяцев</a:t>
            </a:r>
          </a:p>
          <a:p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smtClean="0">
                <a:solidFill>
                  <a:srgbClr val="0070C0"/>
                </a:solidFill>
              </a:rPr>
              <a:t>                                       </a:t>
            </a:r>
            <a:r>
              <a:rPr lang="ru-RU" dirty="0" smtClean="0">
                <a:solidFill>
                  <a:srgbClr val="C00000"/>
                </a:solidFill>
              </a:rPr>
              <a:t>2016-2017у.г</a:t>
            </a:r>
          </a:p>
          <a:p>
            <a:endParaRPr lang="ru-RU" dirty="0">
              <a:solidFill>
                <a:srgbClr val="00B050"/>
              </a:solidFill>
            </a:endParaRPr>
          </a:p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                   2.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Проект </a:t>
            </a:r>
            <a:r>
              <a:rPr lang="ru-RU" sz="28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  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</a:t>
            </a:r>
          </a:p>
          <a:p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400" b="1" dirty="0" smtClean="0">
                <a:ln>
                  <a:solidFill>
                    <a:srgbClr val="C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Для детей старшего дошкольного возраста:        </a:t>
            </a:r>
            <a:r>
              <a:rPr lang="ru-RU" sz="24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«Мой   Дагестан»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Тип проекта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–   </a:t>
            </a:r>
            <a:r>
              <a:rPr lang="ru-RU" sz="24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Информационно-                           .                                   творческий</a:t>
            </a:r>
            <a:endParaRPr lang="ru-RU" sz="2000" b="1" dirty="0" smtClean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</a:rPr>
              <a:t>Продолжительность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</a:rPr>
              <a:t>проекта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-      </a:t>
            </a:r>
            <a:r>
              <a:rPr lang="ru-RU" sz="2800" b="1" dirty="0" smtClean="0">
                <a:ln>
                  <a:solidFill>
                    <a:srgbClr val="CC33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Долгосрочный </a:t>
            </a:r>
            <a:r>
              <a:rPr lang="ru-RU" sz="28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         </a:t>
            </a:r>
            <a:endParaRPr lang="ru-RU" sz="2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800" b="1" dirty="0" smtClean="0">
                <a:solidFill>
                  <a:srgbClr val="C00000"/>
                </a:solidFill>
              </a:rPr>
              <a:t>Участники проекта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ru-RU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Д</a:t>
            </a:r>
            <a:r>
              <a:rPr lang="ru-RU" sz="24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ети старшей группы, педагоги,                               .                                      родители</a:t>
            </a:r>
            <a:endParaRPr lang="ru-RU" sz="20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8720" y="608416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      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35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0869" y="655985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84784" y="1444290"/>
            <a:ext cx="6912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/>
              <a:t>	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4704" y="786045"/>
            <a:ext cx="561662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dirty="0" smtClean="0">
                <a:solidFill>
                  <a:srgbClr val="C00000"/>
                </a:solidFill>
              </a:rPr>
              <a:t> </a:t>
            </a:r>
            <a:r>
              <a:rPr lang="ru-RU" sz="4000" dirty="0" smtClean="0">
                <a:ln>
                  <a:solidFill>
                    <a:srgbClr val="CC33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Самообразование</a:t>
            </a:r>
          </a:p>
          <a:p>
            <a:pPr lvl="0"/>
            <a:r>
              <a:rPr lang="ru-RU" sz="320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1"/>
                </a:solidFill>
              </a:rPr>
              <a:t>Темы по </a:t>
            </a:r>
            <a:r>
              <a:rPr lang="ru-RU" sz="3200" dirty="0" err="1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1"/>
                </a:solidFill>
              </a:rPr>
              <a:t>самообразванию</a:t>
            </a:r>
            <a:r>
              <a:rPr lang="ru-RU" sz="320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1"/>
                </a:solidFill>
              </a:rPr>
              <a:t>:</a:t>
            </a:r>
          </a:p>
          <a:p>
            <a:pPr lvl="0"/>
            <a:r>
              <a:rPr lang="ru-RU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1. Опытно- исследовательская  деятельность детей дошкольного возраста.</a:t>
            </a:r>
          </a:p>
          <a:p>
            <a:pPr lvl="0"/>
            <a:r>
              <a:rPr lang="ru-RU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                                  2016-2017уч.год</a:t>
            </a:r>
          </a:p>
          <a:p>
            <a:pPr lvl="0"/>
            <a:endParaRPr lang="ru-RU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lvl="0"/>
            <a:r>
              <a:rPr lang="ru-RU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2.«Театр детям»-                        </a:t>
            </a:r>
            <a:r>
              <a:rPr lang="ru-RU" sz="24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Татрализованная</a:t>
            </a:r>
            <a:r>
              <a:rPr lang="ru-RU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деятельность с детьми старшей группы в ДОУ</a:t>
            </a:r>
          </a:p>
          <a:p>
            <a:pPr lvl="0"/>
            <a:r>
              <a:rPr lang="ru-RU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                                       2017-2018у.г.</a:t>
            </a:r>
          </a:p>
          <a:p>
            <a:pPr lvl="0"/>
            <a:r>
              <a:rPr lang="ru-RU" sz="2400" dirty="0" smtClean="0">
                <a:ln>
                  <a:solidFill>
                    <a:schemeClr val="accent6"/>
                  </a:solidFill>
                </a:ln>
                <a:solidFill>
                  <a:srgbClr val="C00000"/>
                </a:solidFill>
              </a:rPr>
              <a:t> </a:t>
            </a:r>
            <a:endParaRPr lang="ru-RU" sz="2400" dirty="0">
              <a:ln>
                <a:solidFill>
                  <a:srgbClr val="C00000"/>
                </a:solidFill>
              </a:ln>
              <a:solidFill>
                <a:schemeClr val="accent6"/>
              </a:solidFill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908719" y="5004048"/>
          <a:ext cx="3024337" cy="3456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PDF" r:id="rId3" imgW="0" imgH="0" progId="FoxitReader.Document">
                  <p:embed/>
                </p:oleObj>
              </mc:Choice>
              <mc:Fallback>
                <p:oleObj name="PDF" r:id="rId3" imgW="0" imgH="0" progId="FoxitReader.Document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8719" y="5004048"/>
                        <a:ext cx="3024337" cy="34563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967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9739411"/>
              </p:ext>
            </p:extLst>
          </p:nvPr>
        </p:nvGraphicFramePr>
        <p:xfrm>
          <a:off x="469966" y="1711013"/>
          <a:ext cx="6127386" cy="64366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3157"/>
                <a:gridCol w="1276662"/>
                <a:gridCol w="2754904"/>
                <a:gridCol w="1537467"/>
                <a:gridCol w="155196"/>
              </a:tblGrid>
              <a:tr h="148423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kern="150" dirty="0" smtClean="0">
                          <a:solidFill>
                            <a:srgbClr val="002060"/>
                          </a:solidFill>
                          <a:effectLst/>
                        </a:rPr>
                        <a:t>2   0   1   7</a:t>
                      </a:r>
                      <a:endParaRPr lang="ru-RU" sz="2000" b="1" kern="15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3576" marR="63576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kern="150" dirty="0" err="1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Mangal"/>
                        </a:rPr>
                        <a:t>Консуль</a:t>
                      </a:r>
                      <a:r>
                        <a:rPr lang="ru-RU" sz="2000" b="1" kern="15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Mangal"/>
                        </a:rPr>
                        <a:t>-- </a:t>
                      </a:r>
                      <a:r>
                        <a:rPr lang="ru-RU" sz="2000" b="1" kern="150" dirty="0" err="1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Mangal"/>
                        </a:rPr>
                        <a:t>тация</a:t>
                      </a:r>
                      <a:r>
                        <a:rPr lang="ru-RU" sz="2000" b="1" kern="150" baseline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Mangal"/>
                        </a:rPr>
                        <a:t> для </a:t>
                      </a:r>
                      <a:r>
                        <a:rPr lang="ru-RU" sz="2000" b="1" kern="150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Mangal"/>
                        </a:rPr>
                        <a:t>воспита</a:t>
                      </a:r>
                      <a:r>
                        <a:rPr lang="ru-RU" sz="2000" b="1" kern="150" baseline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Mangal"/>
                        </a:rPr>
                        <a:t> </a:t>
                      </a:r>
                      <a:r>
                        <a:rPr lang="ru-RU" sz="2000" b="1" kern="150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Mangal"/>
                        </a:rPr>
                        <a:t>телей</a:t>
                      </a:r>
                      <a:endParaRPr lang="ru-RU" sz="2000" b="1" kern="15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3576" marR="63576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kern="150" dirty="0" smtClean="0">
                          <a:solidFill>
                            <a:srgbClr val="002060"/>
                          </a:solidFill>
                          <a:effectLst/>
                        </a:rPr>
                        <a:t>«</a:t>
                      </a:r>
                      <a:r>
                        <a:rPr lang="ru-RU" sz="2000" b="1" kern="150" dirty="0" smtClean="0">
                          <a:solidFill>
                            <a:srgbClr val="002060"/>
                          </a:solidFill>
                          <a:effectLst/>
                        </a:rPr>
                        <a:t>Проектная</a:t>
                      </a:r>
                      <a:r>
                        <a:rPr lang="ru-RU" sz="2000" b="1" kern="150" baseline="0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2000" b="1" kern="150" dirty="0" smtClean="0">
                          <a:solidFill>
                            <a:srgbClr val="002060"/>
                          </a:solidFill>
                          <a:effectLst/>
                        </a:rPr>
                        <a:t>деятель </a:t>
                      </a:r>
                      <a:r>
                        <a:rPr lang="ru-RU" sz="2000" b="1" kern="150" dirty="0" err="1" smtClean="0">
                          <a:solidFill>
                            <a:srgbClr val="002060"/>
                          </a:solidFill>
                          <a:effectLst/>
                        </a:rPr>
                        <a:t>ность</a:t>
                      </a:r>
                      <a:r>
                        <a:rPr lang="ru-RU" sz="2000" b="1" kern="150" baseline="0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2000" b="1" kern="150" dirty="0" smtClean="0">
                          <a:solidFill>
                            <a:srgbClr val="002060"/>
                          </a:solidFill>
                          <a:effectLst/>
                        </a:rPr>
                        <a:t>в современном</a:t>
                      </a:r>
                      <a:r>
                        <a:rPr lang="ru-RU" sz="2000" b="1" kern="150" baseline="0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2000" b="1" kern="150" dirty="0" err="1" smtClean="0">
                          <a:solidFill>
                            <a:srgbClr val="002060"/>
                          </a:solidFill>
                          <a:effectLst/>
                        </a:rPr>
                        <a:t>дошкольнообразователь</a:t>
                      </a:r>
                      <a:r>
                        <a:rPr lang="ru-RU" sz="2000" b="1" kern="150" dirty="0" smtClean="0">
                          <a:solidFill>
                            <a:srgbClr val="002060"/>
                          </a:solidFill>
                          <a:effectLst/>
                        </a:rPr>
                        <a:t> ном</a:t>
                      </a:r>
                      <a:r>
                        <a:rPr lang="ru-RU" sz="2000" b="1" kern="150" baseline="0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2000" b="1" kern="150" dirty="0" smtClean="0">
                          <a:solidFill>
                            <a:srgbClr val="002060"/>
                          </a:solidFill>
                          <a:effectLst/>
                        </a:rPr>
                        <a:t>учреждении»</a:t>
                      </a:r>
                      <a:endParaRPr lang="ru-RU" sz="2000" b="1" kern="15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3576" marR="63576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kern="150" dirty="0" smtClean="0">
                          <a:solidFill>
                            <a:srgbClr val="002060"/>
                          </a:solidFill>
                          <a:effectLst/>
                        </a:rPr>
                        <a:t>   </a:t>
                      </a:r>
                      <a:r>
                        <a:rPr lang="ru-RU" sz="2000" b="1" kern="150" dirty="0" smtClean="0">
                          <a:solidFill>
                            <a:srgbClr val="002060"/>
                          </a:solidFill>
                          <a:effectLst/>
                        </a:rPr>
                        <a:t>МКДОУ   «Детский</a:t>
                      </a:r>
                      <a:r>
                        <a:rPr lang="ru-RU" sz="2000" b="1" kern="150" baseline="0" dirty="0" smtClean="0">
                          <a:solidFill>
                            <a:srgbClr val="002060"/>
                          </a:solidFill>
                          <a:effectLst/>
                        </a:rPr>
                        <a:t>   </a:t>
                      </a:r>
                      <a:r>
                        <a:rPr lang="ru-RU" sz="2000" b="1" kern="150" dirty="0" smtClean="0">
                          <a:solidFill>
                            <a:srgbClr val="002060"/>
                          </a:solidFill>
                          <a:effectLst/>
                        </a:rPr>
                        <a:t>сад №3</a:t>
                      </a:r>
                      <a:r>
                        <a:rPr lang="ru-RU" sz="900" b="1" kern="150" dirty="0" smtClean="0">
                          <a:solidFill>
                            <a:srgbClr val="002060"/>
                          </a:solidFill>
                          <a:effectLst/>
                        </a:rPr>
                        <a:t>.</a:t>
                      </a:r>
                      <a:r>
                        <a:rPr lang="ru-RU" sz="2000" b="1" kern="150" baseline="0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700" b="1" kern="150" baseline="0" dirty="0" smtClean="0">
                          <a:solidFill>
                            <a:srgbClr val="002060"/>
                          </a:solidFill>
                          <a:effectLst/>
                        </a:rPr>
                        <a:t>.</a:t>
                      </a:r>
                      <a:r>
                        <a:rPr lang="ru-RU" sz="2000" b="1" kern="150" baseline="0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2000" b="1" kern="150" dirty="0" smtClean="0">
                          <a:solidFill>
                            <a:srgbClr val="002060"/>
                          </a:solidFill>
                          <a:effectLst/>
                        </a:rPr>
                        <a:t>  </a:t>
                      </a:r>
                      <a:r>
                        <a:rPr lang="ru-RU" sz="2000" b="1" kern="150" dirty="0" err="1" smtClean="0">
                          <a:solidFill>
                            <a:srgbClr val="002060"/>
                          </a:solidFill>
                          <a:effectLst/>
                        </a:rPr>
                        <a:t>с.Сергокала</a:t>
                      </a:r>
                      <a:r>
                        <a:rPr lang="ru-RU" sz="2000" b="1" kern="150" dirty="0" smtClean="0">
                          <a:solidFill>
                            <a:srgbClr val="002060"/>
                          </a:solidFill>
                          <a:effectLst/>
                        </a:rPr>
                        <a:t>»</a:t>
                      </a:r>
                      <a:endParaRPr lang="ru-RU" sz="2000" b="1" kern="15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3576" marR="63576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300" kern="150" dirty="0">
                        <a:effectLst/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3576" marR="63576" marT="0" marB="0">
                    <a:solidFill>
                      <a:srgbClr val="92D050"/>
                    </a:solidFill>
                  </a:tcPr>
                </a:tc>
              </a:tr>
              <a:tr h="148423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kern="150" dirty="0" smtClean="0">
                          <a:solidFill>
                            <a:srgbClr val="002060"/>
                          </a:solidFill>
                          <a:effectLst/>
                        </a:rPr>
                        <a:t>2   0   1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kern="15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Mangal"/>
                        </a:rPr>
                        <a:t>6</a:t>
                      </a:r>
                      <a:endParaRPr lang="ru-RU" sz="2000" b="1" kern="15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3576" marR="63576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kern="15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Mangal"/>
                        </a:rPr>
                        <a:t>Доклад на семинар</a:t>
                      </a:r>
                      <a:endParaRPr lang="ru-RU" sz="2000" b="1" kern="15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3576" marR="63576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kern="15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Mangal"/>
                        </a:rPr>
                        <a:t>Устное народное </a:t>
                      </a:r>
                      <a:r>
                        <a:rPr lang="ru-RU" sz="2000" b="1" kern="150" dirty="0" err="1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Mangal"/>
                        </a:rPr>
                        <a:t>твор</a:t>
                      </a:r>
                      <a:r>
                        <a:rPr lang="ru-RU" sz="2000" b="1" kern="15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Mangal"/>
                        </a:rPr>
                        <a:t> </a:t>
                      </a:r>
                      <a:r>
                        <a:rPr lang="ru-RU" sz="2000" b="1" kern="150" dirty="0" err="1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Mangal"/>
                        </a:rPr>
                        <a:t>чествово</a:t>
                      </a:r>
                      <a:r>
                        <a:rPr lang="ru-RU" sz="2000" b="1" kern="15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Mangal"/>
                        </a:rPr>
                        <a:t> в</a:t>
                      </a:r>
                      <a:r>
                        <a:rPr lang="ru-RU" sz="2000" b="1" kern="150" baseline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Mangal"/>
                        </a:rPr>
                        <a:t> </a:t>
                      </a:r>
                      <a:r>
                        <a:rPr lang="ru-RU" sz="2000" b="1" kern="150" dirty="0" err="1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Mangal"/>
                        </a:rPr>
                        <a:t>патриоти</a:t>
                      </a:r>
                      <a:r>
                        <a:rPr lang="ru-RU" sz="2000" b="1" kern="15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Mangal"/>
                        </a:rPr>
                        <a:t> </a:t>
                      </a:r>
                      <a:r>
                        <a:rPr lang="ru-RU" sz="2000" b="1" kern="150" dirty="0" err="1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Mangal"/>
                        </a:rPr>
                        <a:t>ческом</a:t>
                      </a:r>
                      <a:r>
                        <a:rPr lang="ru-RU" sz="2000" b="1" kern="15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Mangal"/>
                        </a:rPr>
                        <a:t> воспитании детей дошкольного возраста</a:t>
                      </a:r>
                      <a:endParaRPr lang="ru-RU" sz="2000" b="1" kern="15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3576" marR="63576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kern="15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МКДОУ</a:t>
                      </a:r>
                      <a:r>
                        <a:rPr lang="ru-RU" sz="2000" b="1" kern="15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«Детский сад №3       </a:t>
                      </a:r>
                      <a:r>
                        <a:rPr lang="ru-RU" sz="2000" b="1" kern="150" baseline="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с.Сергокала</a:t>
                      </a:r>
                      <a:endParaRPr lang="ru-RU" sz="2000" b="1" kern="15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3576" marR="63576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300" kern="150" dirty="0">
                        <a:effectLst/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3576" marR="63576" marT="0" marB="0">
                    <a:solidFill>
                      <a:srgbClr val="92D050"/>
                    </a:solidFill>
                  </a:tcPr>
                </a:tc>
              </a:tr>
              <a:tr h="148423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kern="150" dirty="0" smtClean="0">
                          <a:solidFill>
                            <a:srgbClr val="002060"/>
                          </a:solidFill>
                          <a:effectLst/>
                        </a:rPr>
                        <a:t>2 0 1 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kern="15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Mangal"/>
                        </a:rPr>
                        <a:t>6</a:t>
                      </a:r>
                      <a:endParaRPr lang="ru-RU" sz="2000" kern="15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3576" marR="63576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kern="15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Mangal"/>
                        </a:rPr>
                        <a:t>Доклад на  родитель </a:t>
                      </a:r>
                      <a:r>
                        <a:rPr lang="ru-RU" sz="2000" b="1" kern="150" dirty="0" err="1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Mangal"/>
                        </a:rPr>
                        <a:t>ское</a:t>
                      </a:r>
                      <a:r>
                        <a:rPr lang="ru-RU" sz="2000" b="1" kern="15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Mangal"/>
                        </a:rPr>
                        <a:t> собрание</a:t>
                      </a:r>
                      <a:endParaRPr lang="ru-RU" sz="2000" b="1" kern="15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3576" marR="63576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kern="150" dirty="0" smtClean="0">
                          <a:solidFill>
                            <a:srgbClr val="002060"/>
                          </a:solidFill>
                          <a:effectLst/>
                        </a:rPr>
                        <a:t>  </a:t>
                      </a:r>
                      <a:r>
                        <a:rPr lang="ru-RU" sz="2000" b="1" kern="150" dirty="0" smtClean="0">
                          <a:solidFill>
                            <a:srgbClr val="002060"/>
                          </a:solidFill>
                          <a:effectLst/>
                        </a:rPr>
                        <a:t>Защита</a:t>
                      </a:r>
                      <a:r>
                        <a:rPr lang="ru-RU" sz="2000" b="1" kern="150" baseline="0" dirty="0" smtClean="0">
                          <a:solidFill>
                            <a:srgbClr val="002060"/>
                          </a:solidFill>
                          <a:effectLst/>
                        </a:rPr>
                        <a:t> прав и достоинств ребенка</a:t>
                      </a:r>
                      <a:endParaRPr lang="ru-RU" sz="2400" b="1" kern="15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3576" marR="63576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kern="150" dirty="0" smtClean="0">
                          <a:solidFill>
                            <a:srgbClr val="002060"/>
                          </a:solidFill>
                          <a:effectLst/>
                        </a:rPr>
                        <a:t>  МКДОУ «Детский</a:t>
                      </a:r>
                      <a:r>
                        <a:rPr lang="ru-RU" sz="2000" b="1" kern="150" baseline="0" dirty="0" smtClean="0">
                          <a:solidFill>
                            <a:srgbClr val="002060"/>
                          </a:solidFill>
                          <a:effectLst/>
                        </a:rPr>
                        <a:t>   </a:t>
                      </a:r>
                      <a:r>
                        <a:rPr lang="ru-RU" sz="2000" b="1" kern="150" dirty="0" smtClean="0">
                          <a:solidFill>
                            <a:srgbClr val="002060"/>
                          </a:solidFill>
                          <a:effectLst/>
                        </a:rPr>
                        <a:t> сад</a:t>
                      </a:r>
                      <a:r>
                        <a:rPr lang="ru-RU" sz="2000" b="1" kern="150" baseline="0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2000" b="1" kern="150" dirty="0" smtClean="0">
                          <a:solidFill>
                            <a:srgbClr val="002060"/>
                          </a:solidFill>
                          <a:effectLst/>
                        </a:rPr>
                        <a:t>№3с. Сергокала»</a:t>
                      </a:r>
                      <a:endParaRPr lang="ru-RU" sz="2000" b="1" kern="15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3576" marR="63576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300" kern="150" dirty="0">
                        <a:effectLst/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3576" marR="63576" marT="0" marB="0">
                    <a:solidFill>
                      <a:srgbClr val="92D050"/>
                    </a:solidFill>
                  </a:tcPr>
                </a:tc>
              </a:tr>
              <a:tr h="1864671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</a:p>
                    <a:p>
                      <a:r>
                        <a:rPr lang="ru-RU" dirty="0" smtClean="0"/>
                        <a:t>0</a:t>
                      </a:r>
                    </a:p>
                    <a:p>
                      <a:r>
                        <a:rPr lang="ru-RU" dirty="0" smtClean="0"/>
                        <a:t>1</a:t>
                      </a:r>
                    </a:p>
                    <a:p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 marL="63576" marR="63576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   </a:t>
                      </a:r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НОД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63576" marR="63576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Познавательно- речевое. Открытое занятие.</a:t>
                      </a:r>
                    </a:p>
                    <a:p>
                      <a:r>
                        <a:rPr lang="ru-RU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Тема:</a:t>
                      </a:r>
                      <a:r>
                        <a:rPr lang="ru-RU" sz="20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«</a:t>
                      </a:r>
                      <a:r>
                        <a:rPr lang="ru-RU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Поздняя</a:t>
                      </a:r>
                      <a:r>
                        <a:rPr lang="ru-RU" sz="20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осень»</a:t>
                      </a:r>
                      <a:endPara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63576" marR="63576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МКДОУ</a:t>
                      </a:r>
                      <a:r>
                        <a:rPr lang="ru-RU" sz="2000" b="1" baseline="0" dirty="0" smtClean="0">
                          <a:solidFill>
                            <a:srgbClr val="002060"/>
                          </a:solidFill>
                        </a:rPr>
                        <a:t> «Детский    сад №3 </a:t>
                      </a:r>
                      <a:r>
                        <a:rPr lang="ru-RU" sz="2000" b="1" baseline="0" dirty="0" err="1" smtClean="0">
                          <a:solidFill>
                            <a:srgbClr val="002060"/>
                          </a:solidFill>
                        </a:rPr>
                        <a:t>с.Сергокала</a:t>
                      </a:r>
                      <a:endParaRPr lang="ru-RU" sz="2000" b="1" baseline="0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ru-RU" sz="2000" b="1" baseline="0" dirty="0" err="1" smtClean="0">
                          <a:solidFill>
                            <a:srgbClr val="002060"/>
                          </a:solidFill>
                        </a:rPr>
                        <a:t>Ст.гр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63576" marR="63576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300" kern="150" dirty="0">
                        <a:effectLst/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3576" marR="63576" marT="0" marB="0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92696" y="683568"/>
            <a:ext cx="57606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u="sng" dirty="0" smtClean="0">
                <a:solidFill>
                  <a:srgbClr val="00B050"/>
                </a:solidFill>
              </a:rPr>
              <a:t>Распространение  </a:t>
            </a:r>
            <a:r>
              <a:rPr lang="ru-RU" sz="2000" b="1" u="sng" dirty="0">
                <a:solidFill>
                  <a:srgbClr val="00B050"/>
                </a:solidFill>
              </a:rPr>
              <a:t>педагогического </a:t>
            </a:r>
            <a:r>
              <a:rPr lang="ru-RU" sz="2000" b="1" u="sng" dirty="0" smtClean="0">
                <a:solidFill>
                  <a:srgbClr val="00B050"/>
                </a:solidFill>
              </a:rPr>
              <a:t> опыта через  мастер  </a:t>
            </a:r>
            <a:r>
              <a:rPr lang="ru-RU" sz="2000" b="1" u="sng" dirty="0">
                <a:solidFill>
                  <a:srgbClr val="00B050"/>
                </a:solidFill>
              </a:rPr>
              <a:t>классы и </a:t>
            </a:r>
            <a:r>
              <a:rPr lang="ru-RU" sz="2000" b="1" u="sng" dirty="0" smtClean="0">
                <a:solidFill>
                  <a:srgbClr val="00B050"/>
                </a:solidFill>
              </a:rPr>
              <a:t>выступления  </a:t>
            </a:r>
            <a:r>
              <a:rPr lang="ru-RU" sz="2000" b="1" u="sng" dirty="0">
                <a:solidFill>
                  <a:srgbClr val="00B050"/>
                </a:solidFill>
              </a:rPr>
              <a:t>на семинарах и конференциях на уровне ДОУ</a:t>
            </a:r>
          </a:p>
        </p:txBody>
      </p:sp>
    </p:spTree>
    <p:extLst>
      <p:ext uri="{BB962C8B-B14F-4D97-AF65-F5344CB8AC3E}">
        <p14:creationId xmlns:p14="http://schemas.microsoft.com/office/powerpoint/2010/main" val="16919634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4704" y="7099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endParaRPr lang="ru-RU" sz="2000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344939"/>
              </p:ext>
            </p:extLst>
          </p:nvPr>
        </p:nvGraphicFramePr>
        <p:xfrm>
          <a:off x="188640" y="611560"/>
          <a:ext cx="6336703" cy="77048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8032"/>
                <a:gridCol w="1529754"/>
                <a:gridCol w="2574702"/>
                <a:gridCol w="1782572"/>
                <a:gridCol w="161643"/>
              </a:tblGrid>
              <a:tr h="272196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kern="150" dirty="0" smtClean="0">
                          <a:solidFill>
                            <a:srgbClr val="002060"/>
                          </a:solidFill>
                          <a:effectLst/>
                        </a:rPr>
                        <a:t>2018 </a:t>
                      </a:r>
                      <a:endParaRPr lang="ru-RU" sz="1800" kern="15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3576" marR="63576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5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Mangal"/>
                        </a:rPr>
                        <a:t>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kern="15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Mangal"/>
                        </a:rPr>
                        <a:t>Досуг</a:t>
                      </a:r>
                      <a:r>
                        <a:rPr lang="ru-RU" sz="2400" kern="150" baseline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Mangal"/>
                        </a:rPr>
                        <a:t> ко дню защитника отечества</a:t>
                      </a:r>
                      <a:endParaRPr lang="ru-RU" sz="2000" kern="15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3576" marR="63576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800" kern="150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kern="150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2000" kern="150" dirty="0" smtClean="0">
                          <a:solidFill>
                            <a:srgbClr val="002060"/>
                          </a:solidFill>
                          <a:effectLst/>
                        </a:rPr>
                        <a:t>«Отечества</a:t>
                      </a:r>
                      <a:r>
                        <a:rPr lang="ru-RU" sz="2000" kern="150" baseline="0" dirty="0" smtClean="0">
                          <a:solidFill>
                            <a:srgbClr val="002060"/>
                          </a:solidFill>
                          <a:effectLst/>
                        </a:rPr>
                        <a:t>   </a:t>
                      </a:r>
                      <a:r>
                        <a:rPr lang="ru-RU" sz="900" kern="150" baseline="0" dirty="0" smtClean="0">
                          <a:solidFill>
                            <a:srgbClr val="002060"/>
                          </a:solidFill>
                          <a:effectLst/>
                        </a:rPr>
                        <a:t>.</a:t>
                      </a:r>
                      <a:r>
                        <a:rPr lang="ru-RU" sz="2000" kern="150" baseline="0" dirty="0" smtClean="0">
                          <a:solidFill>
                            <a:srgbClr val="002060"/>
                          </a:solidFill>
                          <a:effectLst/>
                        </a:rPr>
                        <a:t>       сыны»</a:t>
                      </a:r>
                      <a:endParaRPr lang="ru-RU" sz="2000" kern="15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3576" marR="63576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kern="150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kern="150" dirty="0" smtClean="0">
                          <a:solidFill>
                            <a:srgbClr val="002060"/>
                          </a:solidFill>
                          <a:effectLst/>
                        </a:rPr>
                        <a:t>МКДОУ </a:t>
                      </a:r>
                      <a:r>
                        <a:rPr lang="ru-RU" sz="2000" kern="150" baseline="0" dirty="0" smtClean="0">
                          <a:solidFill>
                            <a:srgbClr val="002060"/>
                          </a:solidFill>
                          <a:effectLst/>
                        </a:rPr>
                        <a:t>«</a:t>
                      </a:r>
                      <a:r>
                        <a:rPr lang="ru-RU" sz="2000" kern="150" dirty="0" smtClean="0">
                          <a:solidFill>
                            <a:srgbClr val="002060"/>
                          </a:solidFill>
                          <a:effectLst/>
                        </a:rPr>
                        <a:t>Детский       сад№3»   </a:t>
                      </a:r>
                      <a:r>
                        <a:rPr lang="ru-RU" sz="2000" kern="150" dirty="0" err="1" smtClean="0">
                          <a:solidFill>
                            <a:srgbClr val="002060"/>
                          </a:solidFill>
                          <a:effectLst/>
                        </a:rPr>
                        <a:t>с.Сергокала</a:t>
                      </a:r>
                      <a:r>
                        <a:rPr lang="ru-RU" sz="2000" kern="150" dirty="0" smtClean="0">
                          <a:solidFill>
                            <a:srgbClr val="002060"/>
                          </a:solidFill>
                          <a:effectLst/>
                        </a:rPr>
                        <a:t>   Старшая группа</a:t>
                      </a:r>
                      <a:endParaRPr lang="ru-RU" sz="2000" kern="15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3576" marR="63576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300" kern="150" dirty="0">
                        <a:effectLst/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3576" marR="63576" marT="0" marB="0">
                    <a:solidFill>
                      <a:srgbClr val="92D050"/>
                    </a:solidFill>
                  </a:tcPr>
                </a:tc>
              </a:tr>
              <a:tr h="166153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kern="150" dirty="0" smtClean="0">
                          <a:solidFill>
                            <a:srgbClr val="002060"/>
                          </a:solidFill>
                          <a:effectLst/>
                        </a:rPr>
                        <a:t>201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kern="15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Mangal"/>
                        </a:rPr>
                        <a:t>7</a:t>
                      </a:r>
                      <a:endParaRPr lang="ru-RU" sz="1800" kern="15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3576" marR="63576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kern="15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b="0" kern="15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НОД</a:t>
                      </a:r>
                      <a:endParaRPr lang="ru-RU" sz="2800" b="0" kern="15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3576" marR="63576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kern="15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2000" kern="150" dirty="0" smtClean="0">
                          <a:solidFill>
                            <a:srgbClr val="002060"/>
                          </a:solidFill>
                          <a:effectLst/>
                        </a:rPr>
                        <a:t>Познание</a:t>
                      </a:r>
                      <a:r>
                        <a:rPr lang="ru-RU" sz="1800" kern="150" dirty="0" smtClean="0">
                          <a:solidFill>
                            <a:srgbClr val="002060"/>
                          </a:solidFill>
                          <a:effectLst/>
                        </a:rPr>
                        <a:t>.                   </a:t>
                      </a:r>
                      <a:r>
                        <a:rPr lang="ru-RU" sz="1000" kern="150" dirty="0" smtClean="0">
                          <a:solidFill>
                            <a:srgbClr val="002060"/>
                          </a:solidFill>
                          <a:effectLst/>
                        </a:rPr>
                        <a:t>. </a:t>
                      </a:r>
                      <a:r>
                        <a:rPr lang="ru-RU" sz="1800" kern="150" dirty="0" smtClean="0">
                          <a:solidFill>
                            <a:srgbClr val="002060"/>
                          </a:solidFill>
                          <a:effectLst/>
                        </a:rPr>
                        <a:t>        ФЦКМ   </a:t>
                      </a:r>
                      <a:endParaRPr lang="ru-RU" sz="1600" kern="150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kern="15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Mangal"/>
                        </a:rPr>
                        <a:t>Тема: </a:t>
                      </a:r>
                      <a:r>
                        <a:rPr lang="ru-RU" sz="2000" kern="150" baseline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Mangal"/>
                        </a:rPr>
                        <a:t>«Хлеб - всему голова»</a:t>
                      </a:r>
                      <a:endParaRPr lang="ru-RU" sz="2000" kern="15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3576" marR="63576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kern="150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1800" kern="150" dirty="0" smtClean="0">
                          <a:solidFill>
                            <a:srgbClr val="002060"/>
                          </a:solidFill>
                          <a:effectLst/>
                        </a:rPr>
                        <a:t>МКДОУ  </a:t>
                      </a:r>
                      <a:r>
                        <a:rPr lang="ru-RU" sz="2000" kern="150" dirty="0" smtClean="0">
                          <a:solidFill>
                            <a:srgbClr val="002060"/>
                          </a:solidFill>
                          <a:effectLst/>
                        </a:rPr>
                        <a:t>«Детский сад№3»                  с. Сергокала</a:t>
                      </a:r>
                      <a:endParaRPr lang="ru-RU" sz="1400" kern="15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3576" marR="63576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300" kern="150" dirty="0">
                        <a:effectLst/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3576" marR="63576" marT="0" marB="0">
                    <a:solidFill>
                      <a:srgbClr val="92D050"/>
                    </a:solidFill>
                  </a:tcPr>
                </a:tc>
              </a:tr>
              <a:tr h="15471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kern="150" dirty="0" smtClean="0">
                          <a:solidFill>
                            <a:srgbClr val="002060"/>
                          </a:solidFill>
                          <a:effectLst/>
                        </a:rPr>
                        <a:t>2017</a:t>
                      </a:r>
                      <a:endParaRPr lang="ru-RU" sz="1800" kern="15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3576" marR="63576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kern="15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800" kern="15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Развлечение</a:t>
                      </a:r>
                      <a:endParaRPr lang="ru-RU" sz="2800" kern="15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3576" marR="63576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kern="150" dirty="0" smtClean="0">
                          <a:solidFill>
                            <a:srgbClr val="002060"/>
                          </a:solidFill>
                          <a:effectLst/>
                        </a:rPr>
                        <a:t>   «</a:t>
                      </a:r>
                      <a:r>
                        <a:rPr lang="ru-RU" sz="2000" kern="150" dirty="0" smtClean="0">
                          <a:solidFill>
                            <a:srgbClr val="002060"/>
                          </a:solidFill>
                          <a:effectLst/>
                        </a:rPr>
                        <a:t>Путешествие  по</a:t>
                      </a:r>
                      <a:r>
                        <a:rPr lang="ru-RU" sz="2000" kern="150" baseline="0" dirty="0" smtClean="0">
                          <a:solidFill>
                            <a:srgbClr val="002060"/>
                          </a:solidFill>
                          <a:effectLst/>
                        </a:rPr>
                        <a:t>    </a:t>
                      </a:r>
                      <a:r>
                        <a:rPr lang="ru-RU" sz="2000" kern="150" dirty="0" smtClean="0">
                          <a:solidFill>
                            <a:srgbClr val="002060"/>
                          </a:solidFill>
                          <a:effectLst/>
                        </a:rPr>
                        <a:t>экологической</a:t>
                      </a:r>
                      <a:r>
                        <a:rPr lang="ru-RU" sz="1800" kern="150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2000" kern="150" dirty="0" smtClean="0">
                          <a:solidFill>
                            <a:srgbClr val="002060"/>
                          </a:solidFill>
                          <a:effectLst/>
                        </a:rPr>
                        <a:t>тропе»</a:t>
                      </a:r>
                      <a:endParaRPr lang="ru-RU" sz="1800" kern="15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3576" marR="63576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kern="150" dirty="0" smtClean="0">
                          <a:solidFill>
                            <a:srgbClr val="002060"/>
                          </a:solidFill>
                          <a:effectLst/>
                        </a:rPr>
                        <a:t> МКДОУ</a:t>
                      </a:r>
                      <a:r>
                        <a:rPr lang="ru-RU" sz="1800" kern="150" baseline="0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2000" kern="150" baseline="0" dirty="0" smtClean="0">
                          <a:solidFill>
                            <a:srgbClr val="002060"/>
                          </a:solidFill>
                          <a:effectLst/>
                        </a:rPr>
                        <a:t>«</a:t>
                      </a:r>
                      <a:r>
                        <a:rPr lang="ru-RU" sz="2000" kern="150" dirty="0" smtClean="0">
                          <a:solidFill>
                            <a:srgbClr val="002060"/>
                          </a:solidFill>
                          <a:effectLst/>
                        </a:rPr>
                        <a:t>Детский сад№3» </a:t>
                      </a:r>
                      <a:r>
                        <a:rPr lang="ru-RU" sz="2000" kern="150" dirty="0" err="1" smtClean="0">
                          <a:solidFill>
                            <a:srgbClr val="002060"/>
                          </a:solidFill>
                          <a:effectLst/>
                        </a:rPr>
                        <a:t>с.Сергокала</a:t>
                      </a:r>
                      <a:endParaRPr lang="ru-RU" sz="1800" kern="15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3576" marR="63576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300" kern="150" dirty="0">
                        <a:effectLst/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3576" marR="63576" marT="0" marB="0">
                    <a:solidFill>
                      <a:srgbClr val="92D050"/>
                    </a:solidFill>
                  </a:tcPr>
                </a:tc>
              </a:tr>
              <a:tr h="17742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kern="150" dirty="0" smtClean="0">
                          <a:solidFill>
                            <a:srgbClr val="002060"/>
                          </a:solidFill>
                          <a:effectLst/>
                        </a:rPr>
                        <a:t>201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kern="15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Mangal"/>
                        </a:rPr>
                        <a:t>8</a:t>
                      </a:r>
                      <a:endParaRPr lang="ru-RU" sz="1800" kern="15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3576" marR="63576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kern="15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НОД</a:t>
                      </a:r>
                      <a:endParaRPr lang="ru-RU" sz="1800" kern="15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3576" marR="63576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1800" kern="150" dirty="0" smtClean="0">
                          <a:solidFill>
                            <a:srgbClr val="002060"/>
                          </a:solidFill>
                          <a:effectLst/>
                        </a:rPr>
                        <a:t> Речевое развитие «Наша Родина</a:t>
                      </a:r>
                      <a:r>
                        <a:rPr lang="ru-RU" sz="500" kern="150" dirty="0" smtClean="0">
                          <a:solidFill>
                            <a:srgbClr val="002060"/>
                          </a:solidFill>
                          <a:effectLst/>
                        </a:rPr>
                        <a:t>…</a:t>
                      </a:r>
                      <a:r>
                        <a:rPr lang="ru-RU" sz="1800" kern="150" dirty="0" smtClean="0">
                          <a:solidFill>
                            <a:srgbClr val="002060"/>
                          </a:solidFill>
                          <a:effectLst/>
                        </a:rPr>
                        <a:t>-Россия»</a:t>
                      </a:r>
                      <a:endParaRPr lang="ru-RU" sz="1800" kern="15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3576" marR="63576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kern="150" dirty="0" smtClean="0">
                          <a:solidFill>
                            <a:srgbClr val="002060"/>
                          </a:solidFill>
                          <a:effectLst/>
                        </a:rPr>
                        <a:t> МКДОУ «Детский сад№3»               с. </a:t>
                      </a:r>
                      <a:r>
                        <a:rPr lang="ru-RU" sz="1800" kern="150" dirty="0" err="1" smtClean="0">
                          <a:solidFill>
                            <a:srgbClr val="002060"/>
                          </a:solidFill>
                          <a:effectLst/>
                        </a:rPr>
                        <a:t>Сергоала</a:t>
                      </a:r>
                      <a:endParaRPr lang="ru-RU" sz="1800" kern="15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3576" marR="63576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300" kern="150" dirty="0">
                        <a:effectLst/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3576" marR="63576" marT="0" marB="0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218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0688" y="612364"/>
            <a:ext cx="6525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Предметно- пространственная среда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35949" y="4788024"/>
            <a:ext cx="258923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B0F0"/>
                </a:solidFill>
              </a:rPr>
              <a:t>«</a:t>
            </a:r>
            <a:r>
              <a:rPr lang="ru-RU" dirty="0" smtClean="0">
                <a:solidFill>
                  <a:srgbClr val="0070C0"/>
                </a:solidFill>
              </a:rPr>
              <a:t>Уголок для девочек» </a:t>
            </a:r>
          </a:p>
          <a:p>
            <a:endParaRPr lang="ru-RU" dirty="0">
              <a:solidFill>
                <a:srgbClr val="0070C0"/>
              </a:solidFill>
            </a:endParaRPr>
          </a:p>
          <a:p>
            <a:r>
              <a:rPr lang="ru-RU" sz="3200" dirty="0" smtClean="0">
                <a:solidFill>
                  <a:srgbClr val="0070C0"/>
                </a:solidFill>
              </a:rPr>
              <a:t>фото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2776" y="1835696"/>
            <a:ext cx="33288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</a:rPr>
              <a:t>Уголок для мальчиков</a:t>
            </a:r>
          </a:p>
          <a:p>
            <a:endParaRPr lang="ru-RU" sz="2400" dirty="0">
              <a:solidFill>
                <a:srgbClr val="0070C0"/>
              </a:solidFill>
            </a:endParaRPr>
          </a:p>
          <a:p>
            <a:r>
              <a:rPr lang="ru-RU" sz="3200" dirty="0" smtClean="0">
                <a:solidFill>
                  <a:srgbClr val="0070C0"/>
                </a:solidFill>
              </a:rPr>
              <a:t>фото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776" y="5357410"/>
            <a:ext cx="4392488" cy="2909629"/>
          </a:xfrm>
          <a:prstGeom prst="rect">
            <a:avLst/>
          </a:prstGeom>
        </p:spPr>
      </p:pic>
      <p:pic>
        <p:nvPicPr>
          <p:cNvPr id="3074" name="Picture 2" descr="F:\Все в месте в кучу\общая папка\конкурс\Алибекова Р фото и видео\IMG-20171219-WA0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0768" y="2411760"/>
            <a:ext cx="4608512" cy="2304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013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0688" y="612364"/>
            <a:ext cx="6525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Предметно- пространственная среда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5489" y="5178573"/>
            <a:ext cx="27915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>
              <a:solidFill>
                <a:srgbClr val="0070C0"/>
              </a:solidFill>
            </a:endParaRPr>
          </a:p>
          <a:p>
            <a:r>
              <a:rPr lang="ru-RU" sz="2400" dirty="0" smtClean="0">
                <a:solidFill>
                  <a:srgbClr val="0070C0"/>
                </a:solidFill>
              </a:rPr>
              <a:t>Уголок художественно-творческой деятельности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4475" y="1308942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</a:rPr>
              <a:t>Уголок уединения	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76872" y="1531420"/>
            <a:ext cx="53130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>
              <a:solidFill>
                <a:srgbClr val="0070C0"/>
              </a:solidFill>
            </a:endParaRPr>
          </a:p>
          <a:p>
            <a:endParaRPr lang="ru-RU" sz="3600" dirty="0" smtClean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60" y="1237945"/>
            <a:ext cx="2808312" cy="33843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952" y="4786237"/>
            <a:ext cx="3410720" cy="353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4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80728" y="899592"/>
            <a:ext cx="5099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Работа с родителями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63609" y="1161202"/>
            <a:ext cx="525658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>
              <a:solidFill>
                <a:srgbClr val="FF0000"/>
              </a:solidFill>
            </a:endParaRPr>
          </a:p>
          <a:p>
            <a:endParaRPr lang="ru-RU" sz="1400" dirty="0">
              <a:solidFill>
                <a:srgbClr val="FF0000"/>
              </a:solidFill>
            </a:endParaRPr>
          </a:p>
          <a:p>
            <a:r>
              <a:rPr lang="ru-RU" dirty="0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</a:rPr>
              <a:t>Воспитывает </a:t>
            </a:r>
            <a:r>
              <a:rPr lang="ru-RU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</a:rPr>
              <a:t>ребенка все: люди, вещи, </a:t>
            </a:r>
            <a:r>
              <a:rPr lang="ru-RU" dirty="0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</a:rPr>
              <a:t>                                 .                                                   явления</a:t>
            </a:r>
            <a:r>
              <a:rPr lang="ru-RU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</a:rPr>
              <a:t>,</a:t>
            </a:r>
          </a:p>
          <a:p>
            <a:r>
              <a:rPr lang="ru-RU" dirty="0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</a:rPr>
              <a:t>но </a:t>
            </a:r>
            <a:r>
              <a:rPr lang="ru-RU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</a:rPr>
              <a:t>прежде всего и дольше всего - люди.</a:t>
            </a:r>
          </a:p>
          <a:p>
            <a:r>
              <a:rPr lang="ru-RU" dirty="0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</a:rPr>
              <a:t>Из </a:t>
            </a:r>
            <a:r>
              <a:rPr lang="ru-RU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</a:rPr>
              <a:t>них на первом месте – родители </a:t>
            </a:r>
            <a:r>
              <a:rPr lang="ru-RU" dirty="0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</a:rPr>
              <a:t>и</a:t>
            </a:r>
          </a:p>
          <a:p>
            <a:r>
              <a:rPr lang="ru-RU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ru-RU" dirty="0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</a:rPr>
              <a:t>                                                   </a:t>
            </a:r>
            <a:r>
              <a:rPr lang="ru-RU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</a:rPr>
              <a:t>педагоги.</a:t>
            </a:r>
          </a:p>
          <a:p>
            <a:r>
              <a:rPr lang="ru-RU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ru-RU" dirty="0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</a:rPr>
              <a:t>                                               </a:t>
            </a:r>
            <a:r>
              <a:rPr lang="ru-RU" dirty="0" smtClean="0">
                <a:ln>
                  <a:solidFill>
                    <a:srgbClr val="92D050"/>
                  </a:solidFill>
                </a:ln>
                <a:solidFill>
                  <a:srgbClr val="FF0000"/>
                </a:solidFill>
              </a:rPr>
              <a:t>А</a:t>
            </a:r>
            <a:r>
              <a:rPr lang="ru-RU" dirty="0">
                <a:ln>
                  <a:solidFill>
                    <a:srgbClr val="92D050"/>
                  </a:solidFill>
                </a:ln>
                <a:solidFill>
                  <a:srgbClr val="FF0000"/>
                </a:solidFill>
              </a:rPr>
              <a:t>. С. Макаренко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2696" y="3044163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2696" y="3707904"/>
            <a:ext cx="56886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n>
                  <a:solidFill>
                    <a:srgbClr val="CC3300"/>
                  </a:solidFill>
                </a:ln>
                <a:solidFill>
                  <a:srgbClr val="0070C0"/>
                </a:solidFill>
              </a:rPr>
              <a:t>-     Конкурсы и выстави с поделками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n>
                  <a:solidFill>
                    <a:srgbClr val="CC3300"/>
                  </a:solidFill>
                </a:ln>
                <a:solidFill>
                  <a:srgbClr val="0070C0"/>
                </a:solidFill>
              </a:rPr>
              <a:t>Привлечение родителей </a:t>
            </a:r>
            <a:r>
              <a:rPr lang="ru-RU" dirty="0">
                <a:ln>
                  <a:solidFill>
                    <a:srgbClr val="CC3300"/>
                  </a:solidFill>
                </a:ln>
                <a:solidFill>
                  <a:srgbClr val="0070C0"/>
                </a:solidFill>
              </a:rPr>
              <a:t>к</a:t>
            </a:r>
            <a:r>
              <a:rPr lang="ru-RU" dirty="0" smtClean="0">
                <a:ln>
                  <a:solidFill>
                    <a:srgbClr val="CC3300"/>
                  </a:solidFill>
                </a:ln>
                <a:solidFill>
                  <a:srgbClr val="0070C0"/>
                </a:solidFill>
              </a:rPr>
              <a:t> проведению праздников, утренников и спортивных мероприятий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n>
                  <a:solidFill>
                    <a:srgbClr val="CC3300"/>
                  </a:solidFill>
                </a:ln>
                <a:solidFill>
                  <a:srgbClr val="0070C0"/>
                </a:solidFill>
              </a:rPr>
              <a:t>Совместные  родительские собрания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n>
                  <a:solidFill>
                    <a:srgbClr val="CC3300"/>
                  </a:solidFill>
                </a:ln>
                <a:solidFill>
                  <a:srgbClr val="0070C0"/>
                </a:solidFill>
              </a:rPr>
              <a:t>Консультации, беседы,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n>
                  <a:solidFill>
                    <a:srgbClr val="CC3300"/>
                  </a:solidFill>
                </a:ln>
                <a:solidFill>
                  <a:srgbClr val="0070C0"/>
                </a:solidFill>
              </a:rPr>
              <a:t>Досуги, развлечения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n>
                  <a:solidFill>
                    <a:srgbClr val="CC3300"/>
                  </a:solidFill>
                </a:ln>
                <a:solidFill>
                  <a:srgbClr val="0070C0"/>
                </a:solidFill>
              </a:rPr>
              <a:t>Информационный материал в виде папок-передвижек и родительских уголков</a:t>
            </a:r>
          </a:p>
          <a:p>
            <a:r>
              <a:rPr lang="ru-RU" dirty="0" smtClean="0">
                <a:ln>
                  <a:solidFill>
                    <a:srgbClr val="CC3300"/>
                  </a:solidFill>
                </a:ln>
                <a:solidFill>
                  <a:srgbClr val="0070C0"/>
                </a:solidFill>
              </a:rPr>
              <a:t>-   День открытых дверей</a:t>
            </a:r>
          </a:p>
          <a:p>
            <a:r>
              <a:rPr lang="ru-RU" dirty="0" smtClean="0">
                <a:ln>
                  <a:solidFill>
                    <a:srgbClr val="CC3300"/>
                  </a:solidFill>
                </a:ln>
                <a:solidFill>
                  <a:srgbClr val="0070C0"/>
                </a:solidFill>
              </a:rPr>
              <a:t>-   Субботники по благоустройству территории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n>
                  <a:solidFill>
                    <a:srgbClr val="CC3300"/>
                  </a:solidFill>
                </a:ln>
                <a:solidFill>
                  <a:srgbClr val="0070C0"/>
                </a:solidFill>
              </a:rPr>
              <a:t>Активных родителей награждаем грамотами</a:t>
            </a:r>
          </a:p>
          <a:p>
            <a:pPr marL="285750" indent="-285750">
              <a:buFontTx/>
              <a:buChar char="-"/>
            </a:pPr>
            <a:endParaRPr lang="ru-RU" dirty="0" smtClean="0">
              <a:ln>
                <a:solidFill>
                  <a:srgbClr val="CC3300"/>
                </a:solidFill>
              </a:ln>
            </a:endParaRPr>
          </a:p>
          <a:p>
            <a:pPr marL="285750" indent="-28575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008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8680" y="611560"/>
            <a:ext cx="5904656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            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Работа с родителями</a:t>
            </a:r>
          </a:p>
          <a:p>
            <a:r>
              <a:rPr lang="ru-RU" dirty="0" smtClean="0">
                <a:solidFill>
                  <a:srgbClr val="00B050"/>
                </a:solidFill>
              </a:rPr>
              <a:t>Я работаю </a:t>
            </a:r>
            <a:r>
              <a:rPr lang="ru-RU" dirty="0">
                <a:solidFill>
                  <a:srgbClr val="00B050"/>
                </a:solidFill>
              </a:rPr>
              <a:t>в тесном контакте с родителями воспитанников. Родители активно участвуют в проведении праздников, досугов. </a:t>
            </a:r>
            <a:r>
              <a:rPr lang="ru-RU" dirty="0" smtClean="0">
                <a:solidFill>
                  <a:srgbClr val="00B050"/>
                </a:solidFill>
              </a:rPr>
              <a:t>Это помогает приобщить  родителей</a:t>
            </a: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dirty="0" smtClean="0">
                <a:solidFill>
                  <a:srgbClr val="00B050"/>
                </a:solidFill>
              </a:rPr>
              <a:t>к жизни детского сада. Как известно, только совместными усилиями мы достигнем своей цели: воспитать настоящую личность, морально и умственно, подготовленную к школе. Также, имею </a:t>
            </a:r>
            <a:r>
              <a:rPr lang="ru-RU" dirty="0">
                <a:solidFill>
                  <a:srgbClr val="00B050"/>
                </a:solidFill>
              </a:rPr>
              <a:t>благодарственные письма от </a:t>
            </a:r>
            <a:r>
              <a:rPr lang="ru-RU" dirty="0" smtClean="0">
                <a:solidFill>
                  <a:srgbClr val="00B050"/>
                </a:solidFill>
              </a:rPr>
              <a:t>родителей. 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80" y="5220072"/>
            <a:ext cx="5904656" cy="338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0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76672" y="525746"/>
            <a:ext cx="604867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i="1" dirty="0" smtClean="0">
              <a:solidFill>
                <a:srgbClr val="00206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 err="1" smtClean="0">
                <a:solidFill>
                  <a:srgbClr val="002060"/>
                </a:solidFill>
              </a:rPr>
              <a:t>Алибекова</a:t>
            </a:r>
            <a:r>
              <a:rPr lang="ru-RU" sz="3200" b="1" i="1" dirty="0" smtClean="0">
                <a:solidFill>
                  <a:srgbClr val="002060"/>
                </a:solidFill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</a:rPr>
              <a:t>Раисат</a:t>
            </a:r>
            <a:r>
              <a:rPr lang="ru-RU" sz="3200" b="1" i="1" dirty="0">
                <a:solidFill>
                  <a:srgbClr val="002060"/>
                </a:solidFill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</a:rPr>
              <a:t>Багомедовна</a:t>
            </a:r>
            <a:endParaRPr lang="ru-RU" sz="2800" b="1" i="1" dirty="0">
              <a:solidFill>
                <a:srgbClr val="00206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44924" y="7524328"/>
            <a:ext cx="2916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2018 год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4704" y="4716016"/>
            <a:ext cx="5760640" cy="4093428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ru-RU" sz="2000" i="1" dirty="0" smtClean="0">
              <a:solidFill>
                <a:srgbClr val="002060"/>
              </a:solidFill>
            </a:endParaRPr>
          </a:p>
          <a:p>
            <a:endParaRPr lang="ru-RU" sz="2000" i="1" dirty="0">
              <a:solidFill>
                <a:srgbClr val="002060"/>
              </a:solidFill>
            </a:endParaRPr>
          </a:p>
          <a:p>
            <a:endParaRPr lang="ru-RU" sz="2000" i="1" dirty="0" smtClean="0">
              <a:solidFill>
                <a:srgbClr val="002060"/>
              </a:solidFill>
            </a:endParaRPr>
          </a:p>
          <a:p>
            <a:endParaRPr lang="ru-RU" sz="2000" i="1" dirty="0">
              <a:solidFill>
                <a:srgbClr val="002060"/>
              </a:solidFill>
            </a:endParaRPr>
          </a:p>
          <a:p>
            <a:endParaRPr lang="ru-RU" sz="2000" i="1" dirty="0" smtClean="0">
              <a:solidFill>
                <a:srgbClr val="002060"/>
              </a:solidFill>
            </a:endParaRPr>
          </a:p>
          <a:p>
            <a:r>
              <a:rPr lang="ru-RU" sz="2000" i="1" dirty="0">
                <a:solidFill>
                  <a:srgbClr val="002060"/>
                </a:solidFill>
              </a:rPr>
              <a:t> </a:t>
            </a:r>
            <a:r>
              <a:rPr lang="ru-RU" sz="2000" i="1" dirty="0" smtClean="0">
                <a:solidFill>
                  <a:srgbClr val="002060"/>
                </a:solidFill>
              </a:rPr>
              <a:t>       </a:t>
            </a:r>
          </a:p>
          <a:p>
            <a:r>
              <a:rPr lang="ru-RU" sz="2000" i="1" dirty="0">
                <a:solidFill>
                  <a:srgbClr val="002060"/>
                </a:solidFill>
              </a:rPr>
              <a:t> </a:t>
            </a:r>
            <a:r>
              <a:rPr lang="ru-RU" sz="2000" i="1" dirty="0" smtClean="0">
                <a:solidFill>
                  <a:srgbClr val="002060"/>
                </a:solidFill>
              </a:rPr>
              <a:t>        </a:t>
            </a:r>
            <a:r>
              <a:rPr lang="ru-RU" sz="2800" b="1" i="1" dirty="0" smtClean="0">
                <a:solidFill>
                  <a:srgbClr val="002060"/>
                </a:solidFill>
              </a:rPr>
              <a:t>Воспитатель МКДОУ                                     «Детский сад №3с.Сергокала»           </a:t>
            </a:r>
            <a:endParaRPr lang="ru-RU" sz="2800" b="1" i="1" dirty="0">
              <a:solidFill>
                <a:srgbClr val="002060"/>
              </a:solidFill>
            </a:endParaRPr>
          </a:p>
          <a:p>
            <a:r>
              <a:rPr lang="ru-RU" sz="2800" b="1" i="1" dirty="0" smtClean="0">
                <a:solidFill>
                  <a:srgbClr val="002060"/>
                </a:solidFill>
              </a:rPr>
              <a:t>                   </a:t>
            </a:r>
          </a:p>
          <a:p>
            <a:endParaRPr lang="ru-RU" sz="2800" b="1" i="1" dirty="0" smtClean="0">
              <a:solidFill>
                <a:srgbClr val="002060"/>
              </a:solidFill>
            </a:endParaRPr>
          </a:p>
          <a:p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824" y="2403183"/>
            <a:ext cx="3384376" cy="38970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14763" y="1764497"/>
            <a:ext cx="3429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/>
        </p:nvSpPr>
        <p:spPr bwMode="auto">
          <a:xfrm>
            <a:off x="514350" y="3591983"/>
            <a:ext cx="5829300" cy="196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5834" y="3292000"/>
            <a:ext cx="65641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srgbClr val="C00000"/>
                </a:solidFill>
              </a:rPr>
              <a:t>Приложения</a:t>
            </a:r>
            <a:endParaRPr lang="ru-RU" sz="8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31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6672" y="683568"/>
            <a:ext cx="61206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Наши  занятия и будни</a:t>
            </a:r>
          </a:p>
          <a:p>
            <a:endParaRPr lang="ru-RU" dirty="0" smtClean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ru-RU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Наш  детский  сад  любят  детвора, здесь детей  учу  я</a:t>
            </a:r>
          </a:p>
          <a:p>
            <a:r>
              <a:rPr lang="ru-RU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как  лепить, как  рисовать  и  стихи  рассказывать</a:t>
            </a:r>
          </a:p>
          <a:p>
            <a:r>
              <a:rPr lang="ru-RU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Как  считать  и  вычитать ,  </a:t>
            </a:r>
            <a:r>
              <a:rPr lang="ru-RU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к</a:t>
            </a:r>
            <a:r>
              <a:rPr lang="ru-RU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ак  кровати  заправлять</a:t>
            </a:r>
          </a:p>
          <a:p>
            <a:r>
              <a:rPr lang="ru-RU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И столы  друзья  накрывать, </a:t>
            </a:r>
            <a:r>
              <a:rPr lang="ru-RU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к</a:t>
            </a:r>
            <a:r>
              <a:rPr lang="ru-RU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ак   цветочки   поливать</a:t>
            </a:r>
          </a:p>
          <a:p>
            <a:r>
              <a:rPr lang="ru-RU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И  одежду  одевать, как  дружить  и  уважать</a:t>
            </a:r>
          </a:p>
          <a:p>
            <a:r>
              <a:rPr lang="ru-RU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Как  смеяться  и  играть</a:t>
            </a:r>
            <a:endParaRPr lang="ru-RU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2" y="3491879"/>
            <a:ext cx="6135670" cy="424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7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8680" y="467544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</a:rPr>
              <a:t>    </a:t>
            </a:r>
            <a:r>
              <a:rPr lang="ru-RU" sz="3600" b="1" dirty="0" smtClean="0">
                <a:solidFill>
                  <a:srgbClr val="CC33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Н а ш и          б у д н и</a:t>
            </a:r>
            <a:endParaRPr lang="ru-RU" sz="3600" b="1" dirty="0">
              <a:solidFill>
                <a:srgbClr val="CC33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80" y="1113876"/>
            <a:ext cx="5760640" cy="37461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80" y="5004048"/>
            <a:ext cx="5760640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0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0688" y="179512"/>
            <a:ext cx="561662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        На прогулке</a:t>
            </a:r>
          </a:p>
          <a:p>
            <a:r>
              <a:rPr lang="ru-RU" sz="2000" dirty="0" smtClean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Наблюдая мы познаем мир во всей ее красе учимся оберегать и любить природу.                                Играя- активно </a:t>
            </a:r>
            <a:r>
              <a:rPr lang="ru-RU" sz="2000" dirty="0" err="1" smtClean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двигаемся,дышим</a:t>
            </a:r>
            <a:r>
              <a:rPr lang="ru-RU" sz="2000" dirty="0" smtClean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свежим воздухом – прогулки полезны для </a:t>
            </a:r>
            <a:r>
              <a:rPr lang="ru-RU" sz="2000" dirty="0" err="1" smtClean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здоровья.Помогая</a:t>
            </a:r>
            <a:r>
              <a:rPr lang="ru-RU" sz="2000" dirty="0" smtClean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взрослым - учимся трудиться </a:t>
            </a:r>
            <a:endParaRPr lang="ru-RU" sz="2000" dirty="0">
              <a:solidFill>
                <a:srgbClr val="C0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8" y="2672502"/>
            <a:ext cx="4392488" cy="29796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848" y="5768845"/>
            <a:ext cx="4700240" cy="331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2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664" y="611560"/>
            <a:ext cx="6192688" cy="2942801"/>
          </a:xfrm>
          <a:prstGeom prst="rect">
            <a:avLst/>
          </a:prstGeom>
          <a:noFill/>
        </p:spPr>
        <p:txBody>
          <a:bodyPr wrap="square" rtlCol="0">
            <a:prstTxWarp prst="textTriangleInverted">
              <a:avLst/>
            </a:prstTxWarp>
            <a:spAutoFit/>
          </a:bodyPr>
          <a:lstStyle/>
          <a:p>
            <a:endParaRPr lang="ru-RU" sz="3200" b="1" dirty="0" smtClean="0">
              <a:solidFill>
                <a:srgbClr val="0070C0"/>
              </a:solidFill>
            </a:endParaRPr>
          </a:p>
          <a:p>
            <a:r>
              <a:rPr lang="ru-RU" sz="3600" b="1" dirty="0" smtClean="0">
                <a:solidFill>
                  <a:srgbClr val="C00000"/>
                </a:solidFill>
              </a:rPr>
              <a:t>Педсовет без меня не     </a:t>
            </a:r>
            <a:endParaRPr lang="ru-RU" sz="3200" b="1" dirty="0" smtClean="0">
              <a:solidFill>
                <a:srgbClr val="C00000"/>
              </a:solidFill>
            </a:endParaRPr>
          </a:p>
          <a:p>
            <a:r>
              <a:rPr lang="ru-RU" sz="2800" b="1" dirty="0" smtClean="0">
                <a:solidFill>
                  <a:srgbClr val="C00000"/>
                </a:solidFill>
              </a:rPr>
              <a:t>.    </a:t>
            </a:r>
            <a:r>
              <a:rPr lang="ru-RU" sz="3600" b="1" dirty="0" smtClean="0">
                <a:solidFill>
                  <a:srgbClr val="C00000"/>
                </a:solidFill>
              </a:rPr>
              <a:t>проходит никогда</a:t>
            </a:r>
          </a:p>
          <a:p>
            <a:endParaRPr lang="ru-RU" sz="3600" b="1" dirty="0">
              <a:solidFill>
                <a:srgbClr val="C00000"/>
              </a:solidFill>
            </a:endParaRPr>
          </a:p>
          <a:p>
            <a:endParaRPr lang="ru-RU" sz="2400" b="1" dirty="0" smtClean="0">
              <a:solidFill>
                <a:srgbClr val="0070C0"/>
              </a:solidFill>
            </a:endParaRPr>
          </a:p>
          <a:p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endParaRPr lang="ru-RU" sz="3600" b="1" dirty="0" smtClean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36" y="2555776"/>
            <a:ext cx="5970708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2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2865" y="539552"/>
            <a:ext cx="5904656" cy="31085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lvl="0"/>
            <a:r>
              <a:rPr lang="ru-RU" sz="3200" b="1" dirty="0" smtClean="0">
                <a:solidFill>
                  <a:schemeClr val="accent2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              </a:t>
            </a:r>
            <a:r>
              <a:rPr lang="ru-RU" sz="4800" dirty="0" smtClean="0">
                <a:ln w="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Театр</a:t>
            </a:r>
          </a:p>
          <a:p>
            <a:pPr lvl="0"/>
            <a:r>
              <a:rPr lang="ru-RU" sz="2800" b="1" dirty="0" smtClean="0">
                <a:solidFill>
                  <a:srgbClr val="C00000"/>
                </a:solidFill>
              </a:rPr>
              <a:t>    Всюду праздник у нас</a:t>
            </a:r>
          </a:p>
          <a:p>
            <a:pPr lvl="0"/>
            <a:r>
              <a:rPr lang="ru-RU" sz="2800" b="1" dirty="0" smtClean="0">
                <a:solidFill>
                  <a:srgbClr val="C00000"/>
                </a:solidFill>
              </a:rPr>
              <a:t>    Где дети и я- все артисты</a:t>
            </a:r>
          </a:p>
          <a:p>
            <a:pPr lvl="0"/>
            <a:endParaRPr lang="ru-RU" sz="2800" b="1" dirty="0">
              <a:solidFill>
                <a:srgbClr val="C00000"/>
              </a:solidFill>
            </a:endParaRPr>
          </a:p>
          <a:p>
            <a:pPr lvl="0"/>
            <a:endParaRPr lang="ru-RU" sz="2800" b="1" dirty="0" smtClean="0">
              <a:solidFill>
                <a:srgbClr val="C00000"/>
              </a:solidFill>
            </a:endParaRPr>
          </a:p>
          <a:p>
            <a:pPr lvl="0"/>
            <a:r>
              <a:rPr lang="ru-RU" sz="3600" b="1" dirty="0">
                <a:solidFill>
                  <a:srgbClr val="C00000"/>
                </a:solidFill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</a:rPr>
              <a:t>   фото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9130" y="2123728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50" y="2493060"/>
            <a:ext cx="5699606" cy="517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0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0128" y="467544"/>
            <a:ext cx="57212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        </a:t>
            </a:r>
            <a:r>
              <a:rPr lang="ru-RU" sz="32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Наши   праздники</a:t>
            </a:r>
          </a:p>
          <a:p>
            <a:r>
              <a:rPr lang="ru-RU" sz="20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Победы, Новый Год</a:t>
            </a:r>
          </a:p>
          <a:p>
            <a:r>
              <a:rPr lang="ru-RU" sz="20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Мамин праздник или папин</a:t>
            </a:r>
          </a:p>
          <a:p>
            <a:r>
              <a:rPr lang="ru-RU" sz="20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Отмечаем все мы дружно</a:t>
            </a:r>
          </a:p>
          <a:p>
            <a:r>
              <a:rPr lang="ru-RU" sz="2000" b="1" dirty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День</a:t>
            </a:r>
            <a:endParaRPr lang="ru-RU" sz="2000" b="1" dirty="0">
              <a:solidFill>
                <a:srgbClr val="C0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  <a:p>
            <a:endParaRPr lang="ru-RU" sz="2000" b="1" dirty="0" smtClean="0">
              <a:solidFill>
                <a:srgbClr val="C00000"/>
              </a:solidFill>
            </a:endParaRPr>
          </a:p>
          <a:p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</a:rPr>
              <a:t>  </a:t>
            </a:r>
            <a:r>
              <a:rPr lang="ru-RU" sz="3200" b="1" dirty="0" smtClean="0">
                <a:solidFill>
                  <a:srgbClr val="C00000"/>
                </a:solidFill>
              </a:rPr>
              <a:t>фото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28" y="2195736"/>
            <a:ext cx="5361160" cy="28083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28" y="5220071"/>
            <a:ext cx="5361160" cy="331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135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6672" y="467544"/>
            <a:ext cx="6228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C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     </a:t>
            </a:r>
            <a:r>
              <a:rPr lang="ru-RU" sz="2800" b="1" dirty="0" smtClean="0">
                <a:solidFill>
                  <a:srgbClr val="CC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Наши       праздники</a:t>
            </a:r>
            <a:endParaRPr lang="ru-RU" sz="2800" b="1" dirty="0">
              <a:solidFill>
                <a:srgbClr val="CC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8" y="5220072"/>
            <a:ext cx="5688632" cy="36724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2" y="997384"/>
            <a:ext cx="6048672" cy="365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83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6672" y="323528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      Наши    праздники</a:t>
            </a:r>
            <a:endParaRPr lang="ru-RU" sz="2800" b="1" dirty="0">
              <a:solidFill>
                <a:srgbClr val="C0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846748"/>
            <a:ext cx="6336704" cy="36532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4716016"/>
            <a:ext cx="6336704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1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1907704"/>
            <a:ext cx="5966420" cy="207865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sz="4000" b="1" dirty="0" smtClean="0">
                <a:solidFill>
                  <a:srgbClr val="C00000"/>
                </a:solidFill>
              </a:rPr>
              <a:t>Дидактические </a:t>
            </a:r>
            <a:r>
              <a:rPr lang="ru-RU" sz="4000" b="1" dirty="0">
                <a:solidFill>
                  <a:srgbClr val="C00000"/>
                </a:solidFill>
              </a:rPr>
              <a:t>п</a:t>
            </a:r>
            <a:r>
              <a:rPr lang="ru-RU" sz="4000" b="1" dirty="0" smtClean="0">
                <a:solidFill>
                  <a:srgbClr val="C00000"/>
                </a:solidFill>
              </a:rPr>
              <a:t>особия</a:t>
            </a:r>
            <a:br>
              <a:rPr lang="ru-RU" sz="4000" b="1" dirty="0" smtClean="0">
                <a:solidFill>
                  <a:srgbClr val="C00000"/>
                </a:solidFill>
              </a:rPr>
            </a:br>
            <a:r>
              <a:rPr lang="ru-RU" sz="4000" b="1" dirty="0" smtClean="0">
                <a:solidFill>
                  <a:srgbClr val="C00000"/>
                </a:solidFill>
              </a:rPr>
              <a:t>своими руками</a:t>
            </a:r>
            <a:br>
              <a:rPr lang="ru-RU" sz="4000" b="1" dirty="0" smtClean="0">
                <a:solidFill>
                  <a:srgbClr val="C00000"/>
                </a:solidFill>
              </a:rPr>
            </a:br>
            <a:r>
              <a:rPr lang="ru-RU" sz="4000" b="1" dirty="0" smtClean="0">
                <a:solidFill>
                  <a:srgbClr val="C00000"/>
                </a:solidFill>
              </a:rPr>
              <a:t/>
            </a:r>
            <a:br>
              <a:rPr lang="ru-RU" sz="4000" b="1" dirty="0" smtClean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/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6211" y="235354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  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2472693">
            <a:off x="465074" y="279735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  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7749" y="321982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8915" y="3617023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 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2353544"/>
            <a:ext cx="2715766" cy="28665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792" y="5224941"/>
            <a:ext cx="4032448" cy="3579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149" y="2353544"/>
            <a:ext cx="2555814" cy="286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3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0687" y="1120004"/>
            <a:ext cx="5760641" cy="680186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40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Содержание</a:t>
            </a:r>
          </a:p>
          <a:p>
            <a:r>
              <a:rPr lang="ru-RU" sz="24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  1.</a:t>
            </a:r>
            <a:r>
              <a:rPr lang="ru-RU" sz="20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Общие сведения </a:t>
            </a:r>
          </a:p>
          <a:p>
            <a:r>
              <a:rPr lang="ru-RU" sz="2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6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1.1. О себе</a:t>
            </a:r>
          </a:p>
          <a:p>
            <a:r>
              <a:rPr lang="ru-RU" sz="16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6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 1.2. Образование</a:t>
            </a:r>
          </a:p>
          <a:p>
            <a:r>
              <a:rPr lang="ru-RU" sz="16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  1.3. Повышение квалификации</a:t>
            </a:r>
          </a:p>
          <a:p>
            <a:r>
              <a:rPr lang="ru-RU" sz="16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6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 1.4  Нормативно –правовые документы          </a:t>
            </a:r>
            <a:r>
              <a:rPr lang="ru-RU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2.Личный вклад в повышение качества образования</a:t>
            </a:r>
          </a:p>
          <a:p>
            <a:r>
              <a:rPr lang="ru-RU" sz="16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 2.1.Участие в разработке основной  </a:t>
            </a:r>
            <a:r>
              <a:rPr lang="ru-RU" sz="1600" b="1" dirty="0" err="1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общеобразова</a:t>
            </a:r>
            <a:r>
              <a:rPr lang="ru-RU" sz="16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-       </a:t>
            </a:r>
            <a:r>
              <a:rPr lang="ru-RU" sz="8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ru-RU" sz="16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     тельной программы</a:t>
            </a:r>
          </a:p>
          <a:p>
            <a:r>
              <a:rPr lang="ru-RU" sz="16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 2.2.Распространение в педагогическом коллективе     </a:t>
            </a:r>
            <a:r>
              <a:rPr lang="ru-RU" sz="7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16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   опыта практических результатов своей  </a:t>
            </a:r>
            <a:r>
              <a:rPr lang="ru-RU" sz="1600" b="1" dirty="0" err="1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професси</a:t>
            </a:r>
            <a:r>
              <a:rPr lang="ru-RU" sz="16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                       </a:t>
            </a:r>
            <a:r>
              <a:rPr lang="ru-RU" sz="8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ru-RU" sz="12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    </a:t>
            </a:r>
            <a:r>
              <a:rPr lang="ru-RU" sz="1600" b="1" dirty="0" err="1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нальной</a:t>
            </a:r>
            <a:r>
              <a:rPr lang="ru-RU" sz="16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деятельности.</a:t>
            </a:r>
          </a:p>
          <a:p>
            <a:r>
              <a:rPr lang="ru-RU" sz="16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2.3. Мастер – класс « Аквариум для рыбок»                                       </a:t>
            </a:r>
            <a:r>
              <a:rPr lang="ru-RU" sz="10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ru-RU" sz="16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     интегрированное занятие в рамках районного         </a:t>
            </a:r>
            <a:r>
              <a:rPr lang="ru-RU" sz="10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ru-RU" sz="16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      конкурса «Воспитатель года»</a:t>
            </a:r>
          </a:p>
          <a:p>
            <a:r>
              <a:rPr lang="ru-RU" sz="16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 2.4.Театрализованная постановка в старшей группе</a:t>
            </a:r>
          </a:p>
          <a:p>
            <a:r>
              <a:rPr lang="ru-RU" sz="16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  2.5.Социально- </a:t>
            </a:r>
            <a:r>
              <a:rPr lang="ru-RU" sz="1600" b="1" dirty="0" err="1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образовательна</a:t>
            </a:r>
            <a:r>
              <a:rPr lang="ru-RU" sz="16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b="1" dirty="0" err="1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детельность</a:t>
            </a:r>
            <a:endParaRPr lang="ru-RU" sz="1600" b="1" dirty="0" smtClean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6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 2.6. Награды, поощрения </a:t>
            </a:r>
          </a:p>
          <a:p>
            <a:endParaRPr lang="ru-RU" sz="800" b="1" dirty="0" smtClean="0">
              <a:ln>
                <a:solidFill>
                  <a:schemeClr val="accent6">
                    <a:lumMod val="75000"/>
                  </a:schemeClr>
                </a:solidFill>
              </a:ln>
            </a:endParaRPr>
          </a:p>
          <a:p>
            <a:r>
              <a:rPr lang="ru-RU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3.Научно методическая деятельность</a:t>
            </a:r>
          </a:p>
          <a:p>
            <a:r>
              <a:rPr lang="ru-RU" sz="16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6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    3.1.Использование инновационных технологий</a:t>
            </a:r>
          </a:p>
          <a:p>
            <a:r>
              <a:rPr lang="ru-RU" sz="16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6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    3.2. Проектная деятельность</a:t>
            </a:r>
          </a:p>
          <a:p>
            <a:r>
              <a:rPr lang="ru-RU" sz="16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4. Приложение</a:t>
            </a:r>
          </a:p>
          <a:p>
            <a:endParaRPr lang="ru-RU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89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0688" y="767440"/>
            <a:ext cx="5904656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Наш детский сад работает по ООП и примерной </a:t>
            </a:r>
            <a:r>
              <a:rPr lang="ru-RU" b="1" dirty="0" err="1" smtClean="0">
                <a:solidFill>
                  <a:srgbClr val="FF0000"/>
                </a:solidFill>
              </a:rPr>
              <a:t>образоватеельной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програме</a:t>
            </a:r>
            <a:r>
              <a:rPr lang="ru-RU" b="1" dirty="0" smtClean="0">
                <a:solidFill>
                  <a:srgbClr val="FF0000"/>
                </a:solidFill>
              </a:rPr>
              <a:t> « От рождения до школы» </a:t>
            </a:r>
            <a:r>
              <a:rPr lang="ru-RU" b="1" dirty="0" err="1" smtClean="0">
                <a:solidFill>
                  <a:srgbClr val="FF0000"/>
                </a:solidFill>
              </a:rPr>
              <a:t>под.ред</a:t>
            </a:r>
            <a:r>
              <a:rPr lang="ru-RU" b="1" dirty="0" smtClean="0">
                <a:solidFill>
                  <a:srgbClr val="FF0000"/>
                </a:solidFill>
              </a:rPr>
              <a:t>. Н.Е. </a:t>
            </a:r>
            <a:r>
              <a:rPr lang="ru-RU" b="1" dirty="0" err="1" smtClean="0">
                <a:solidFill>
                  <a:srgbClr val="FF0000"/>
                </a:solidFill>
              </a:rPr>
              <a:t>Вераксы,М.А.Васильевой</a:t>
            </a:r>
            <a:r>
              <a:rPr lang="ru-RU" b="1" dirty="0" smtClean="0">
                <a:solidFill>
                  <a:srgbClr val="FF0000"/>
                </a:solidFill>
              </a:rPr>
              <a:t>,</a:t>
            </a:r>
          </a:p>
          <a:p>
            <a:r>
              <a:rPr lang="ru-RU" b="1" dirty="0" err="1" smtClean="0">
                <a:solidFill>
                  <a:srgbClr val="FF0000"/>
                </a:solidFill>
              </a:rPr>
              <a:t>Т.С.Комаровой</a:t>
            </a:r>
            <a:r>
              <a:rPr lang="ru-RU" b="1" dirty="0" smtClean="0">
                <a:solidFill>
                  <a:srgbClr val="FF0000"/>
                </a:solidFill>
              </a:rPr>
              <a:t>. Ведущие цели программы- создание благоприятных условий для полноценного проживания ребенком </a:t>
            </a:r>
            <a:r>
              <a:rPr lang="ru-RU" b="1" dirty="0" err="1" smtClean="0">
                <a:solidFill>
                  <a:srgbClr val="FF0000"/>
                </a:solidFill>
              </a:rPr>
              <a:t>дошкольно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го</a:t>
            </a:r>
            <a:r>
              <a:rPr lang="ru-RU" b="1" dirty="0" smtClean="0">
                <a:solidFill>
                  <a:srgbClr val="FF0000"/>
                </a:solidFill>
              </a:rPr>
              <a:t> детства, формирование основ базовой культуры, всестороннее развитие психических и физических качеств в </a:t>
            </a:r>
            <a:r>
              <a:rPr lang="ru-RU" b="1" dirty="0" err="1" smtClean="0">
                <a:solidFill>
                  <a:srgbClr val="FF0000"/>
                </a:solidFill>
              </a:rPr>
              <a:t>соответ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ствии</a:t>
            </a:r>
            <a:r>
              <a:rPr lang="ru-RU" b="1" dirty="0" smtClean="0">
                <a:solidFill>
                  <a:srgbClr val="FF0000"/>
                </a:solidFill>
              </a:rPr>
              <a:t> с возраст </a:t>
            </a:r>
            <a:r>
              <a:rPr lang="ru-RU" b="1" dirty="0" err="1" smtClean="0">
                <a:solidFill>
                  <a:srgbClr val="FF0000"/>
                </a:solidFill>
              </a:rPr>
              <a:t>ными</a:t>
            </a:r>
            <a:r>
              <a:rPr lang="ru-RU" b="1" dirty="0" smtClean="0">
                <a:solidFill>
                  <a:srgbClr val="FF0000"/>
                </a:solidFill>
              </a:rPr>
              <a:t> и индивидуальными особенностями, подготовка ребенка к жизни в современном обществе. К обучению в школе, обеспечение безопасности </a:t>
            </a:r>
            <a:r>
              <a:rPr lang="ru-RU" b="1" dirty="0" err="1" smtClean="0">
                <a:solidFill>
                  <a:srgbClr val="FF0000"/>
                </a:solidFill>
              </a:rPr>
              <a:t>жизнидеятельности</a:t>
            </a:r>
            <a:r>
              <a:rPr lang="ru-RU" b="1" dirty="0" smtClean="0">
                <a:solidFill>
                  <a:srgbClr val="FF0000"/>
                </a:solidFill>
              </a:rPr>
              <a:t> дошкольника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Владею современными образовательными технологиями здоровье- сберегающими и игровыми.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Формирую привычку у детей к здоровому образу жизни. Использую закаливающие процедуры:      « дорожки здоровья», физические упражнения после сна, пальчиковую и артикуляционную гимнастику.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Использую в работе  с  детьми метод   проектной деятельности и т.к. основное требование ФГОС-это развивающая форма обучения детей ,</a:t>
            </a:r>
            <a:r>
              <a:rPr lang="ru-RU" b="1" dirty="0" err="1" smtClean="0">
                <a:solidFill>
                  <a:srgbClr val="FF0000"/>
                </a:solidFill>
              </a:rPr>
              <a:t>т.о</a:t>
            </a:r>
            <a:r>
              <a:rPr lang="ru-RU" b="1" dirty="0" smtClean="0">
                <a:solidFill>
                  <a:srgbClr val="FF0000"/>
                </a:solidFill>
              </a:rPr>
              <a:t>. метод проектирования и ОЭД  здесь на первом месте для формирования  развивающего  обучения</a:t>
            </a:r>
          </a:p>
          <a:p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41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467544"/>
            <a:ext cx="6326460" cy="381642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8" y="4499992"/>
            <a:ext cx="5760640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4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01630" y="1168007"/>
            <a:ext cx="248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</a:p>
          <a:p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9426959"/>
              </p:ext>
            </p:extLst>
          </p:nvPr>
        </p:nvGraphicFramePr>
        <p:xfrm>
          <a:off x="12069960" y="8532440"/>
          <a:ext cx="83312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/>
                <a:gridCol w="208280"/>
                <a:gridCol w="208280"/>
                <a:gridCol w="208280"/>
              </a:tblGrid>
              <a:tr h="178539">
                <a:tc gridSpan="4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mpd="sng">
                      <a:noFill/>
                    </a:lnT>
                    <a:lnB w="381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381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8539">
                <a:tc gridSpan="3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T w="38100" cmpd="sng">
                      <a:noFill/>
                    </a:lnT>
                    <a:lnB w="12700" cmpd="sng">
                      <a:noFill/>
                    </a:lnB>
                  </a:tcPr>
                </a:tc>
              </a:tr>
              <a:tr h="17853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</a:tcPr>
                </a:tc>
                <a:tc rowSpan="3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</a:tcPr>
                </a:tc>
                <a:tc rowSpan="3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853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mpd="sng">
                      <a:noFill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7853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4" y="2123728"/>
            <a:ext cx="6264696" cy="470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2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69248" y="3203848"/>
            <a:ext cx="4832477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C00000"/>
                </a:solidFill>
              </a:rPr>
              <a:t>Раздел № 1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Общие сведения </a:t>
            </a:r>
            <a:r>
              <a:rPr lang="ru-RU" sz="8000" b="1" dirty="0" smtClean="0">
                <a:solidFill>
                  <a:srgbClr val="C00000"/>
                </a:solidFill>
              </a:rPr>
              <a:t> 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53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0688" y="755576"/>
            <a:ext cx="6237312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solidFill>
                  <a:schemeClr val="accent6">
                    <a:lumMod val="50000"/>
                  </a:schemeClr>
                </a:solidFill>
              </a:rPr>
              <a:t>Алибекова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        </a:t>
            </a:r>
            <a:r>
              <a:rPr lang="ru-RU" sz="3600" b="1" dirty="0" err="1" smtClean="0">
                <a:solidFill>
                  <a:schemeClr val="accent6">
                    <a:lumMod val="50000"/>
                  </a:schemeClr>
                </a:solidFill>
              </a:rPr>
              <a:t>Раисат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              </a:t>
            </a:r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         </a:t>
            </a:r>
            <a:r>
              <a:rPr lang="ru-RU" sz="3600" b="1" dirty="0" err="1" smtClean="0">
                <a:solidFill>
                  <a:schemeClr val="accent6">
                    <a:lumMod val="50000"/>
                  </a:schemeClr>
                </a:solidFill>
              </a:rPr>
              <a:t>Багомедовна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endParaRPr lang="ru-RU" sz="2400" b="1" dirty="0" smtClean="0">
              <a:solidFill>
                <a:srgbClr val="002060"/>
              </a:solidFill>
            </a:endParaRPr>
          </a:p>
          <a:p>
            <a:r>
              <a:rPr lang="ru-RU" sz="2800" b="1" dirty="0" smtClean="0">
                <a:solidFill>
                  <a:srgbClr val="002060"/>
                </a:solidFill>
              </a:rPr>
              <a:t>   </a:t>
            </a:r>
            <a:r>
              <a:rPr lang="ru-RU" sz="2800" b="1" dirty="0" smtClean="0">
                <a:solidFill>
                  <a:schemeClr val="tx2"/>
                </a:solidFill>
              </a:rPr>
              <a:t>22.07.1974г  года рождения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  </a:t>
            </a:r>
            <a:r>
              <a:rPr lang="ru-RU" sz="2800" b="1" dirty="0" smtClean="0">
                <a:solidFill>
                  <a:srgbClr val="0070C0"/>
                </a:solidFill>
              </a:rPr>
              <a:t>Образование - высшее                   </a:t>
            </a:r>
            <a:r>
              <a:rPr lang="ru-RU" sz="900" b="1" dirty="0" smtClean="0">
                <a:solidFill>
                  <a:srgbClr val="0070C0"/>
                </a:solidFill>
              </a:rPr>
              <a:t>.</a:t>
            </a:r>
            <a:r>
              <a:rPr lang="ru-RU" sz="2800" b="1" dirty="0" smtClean="0">
                <a:solidFill>
                  <a:srgbClr val="0070C0"/>
                </a:solidFill>
              </a:rPr>
              <a:t>                              педагогическое   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20688" y="3370949"/>
            <a:ext cx="5832648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" dirty="0" smtClean="0">
                <a:solidFill>
                  <a:srgbClr val="002060"/>
                </a:solidFill>
              </a:rPr>
              <a:t> </a:t>
            </a:r>
          </a:p>
          <a:p>
            <a:endParaRPr lang="ru-RU" sz="2400" dirty="0" smtClean="0">
              <a:solidFill>
                <a:srgbClr val="002060"/>
              </a:solidFill>
            </a:endParaRPr>
          </a:p>
          <a:p>
            <a:endParaRPr lang="ru-RU" sz="2800" b="1" dirty="0" smtClean="0">
              <a:solidFill>
                <a:srgbClr val="002060"/>
              </a:solidFill>
            </a:endParaRPr>
          </a:p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Прошла профессиональную переподготовку  в</a:t>
            </a:r>
            <a:r>
              <a:rPr lang="ru-RU" sz="2800" b="1" dirty="0" smtClean="0">
                <a:solidFill>
                  <a:srgbClr val="002060"/>
                </a:solidFill>
              </a:rPr>
              <a:t> 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Махачкалинском  центре</a:t>
            </a:r>
          </a:p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повышения  квалификации,  на            </a:t>
            </a:r>
          </a:p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 ведение  профессиональной деятельности  в  сфере  дошкольного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46745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0688" y="323528"/>
            <a:ext cx="5976664" cy="339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Работаю воспитателем в            </a:t>
            </a:r>
            <a:r>
              <a:rPr lang="ru-RU" sz="1050" b="1" dirty="0" smtClean="0">
                <a:solidFill>
                  <a:schemeClr val="accent3">
                    <a:lumMod val="50000"/>
                  </a:schemeClr>
                </a:solidFill>
              </a:rPr>
              <a:t>.    </a:t>
            </a:r>
          </a:p>
          <a:p>
            <a:r>
              <a:rPr lang="ru-RU" sz="105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050" b="1" dirty="0" smtClean="0">
                <a:solidFill>
                  <a:schemeClr val="accent3">
                    <a:lumMod val="50000"/>
                  </a:schemeClr>
                </a:solidFill>
              </a:rPr>
              <a:t>      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МКДОУ «Детский сад № 3»</a:t>
            </a:r>
          </a:p>
          <a:p>
            <a:r>
              <a:rPr lang="ru-RU" sz="32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            с. Сергокала                    </a:t>
            </a:r>
            <a:r>
              <a:rPr lang="ru-RU" sz="1000" b="1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  </a:t>
            </a:r>
            <a:r>
              <a:rPr lang="ru-RU" sz="3200" b="1" dirty="0" err="1" smtClean="0">
                <a:solidFill>
                  <a:schemeClr val="accent3">
                    <a:lumMod val="50000"/>
                  </a:schemeClr>
                </a:solidFill>
              </a:rPr>
              <a:t>Сергокалинского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 р-на  РД.</a:t>
            </a:r>
          </a:p>
          <a:p>
            <a:endParaRPr lang="ru-RU" sz="3200" b="1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0688" y="3716766"/>
            <a:ext cx="568863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 smtClean="0">
              <a:solidFill>
                <a:srgbClr val="C00000"/>
              </a:solidFill>
            </a:endParaRPr>
          </a:p>
          <a:p>
            <a:r>
              <a:rPr lang="ru-RU" sz="2800" b="1" dirty="0" smtClean="0">
                <a:solidFill>
                  <a:srgbClr val="C00000"/>
                </a:solidFill>
              </a:rPr>
              <a:t>Общий трудовой стаж-  25 лет</a:t>
            </a:r>
          </a:p>
          <a:p>
            <a:endParaRPr lang="ru-RU" sz="2800" b="1" dirty="0" smtClean="0">
              <a:solidFill>
                <a:srgbClr val="C00000"/>
              </a:solidFill>
            </a:endParaRPr>
          </a:p>
          <a:p>
            <a:r>
              <a:rPr lang="ru-RU" sz="2800" b="1" dirty="0" smtClean="0">
                <a:solidFill>
                  <a:srgbClr val="C00000"/>
                </a:solidFill>
              </a:rPr>
              <a:t>Стаж педагогической работы-       .                                           17 лет</a:t>
            </a:r>
          </a:p>
          <a:p>
            <a:r>
              <a:rPr lang="ru-RU" sz="2800" b="1" dirty="0" smtClean="0">
                <a:solidFill>
                  <a:srgbClr val="C00000"/>
                </a:solidFill>
              </a:rPr>
              <a:t>В данном учреждении  - 12 лет</a:t>
            </a:r>
          </a:p>
          <a:p>
            <a:endParaRPr lang="ru-RU" sz="2800" b="1" dirty="0" smtClean="0">
              <a:solidFill>
                <a:srgbClr val="C00000"/>
              </a:solidFill>
            </a:endParaRPr>
          </a:p>
          <a:p>
            <a:r>
              <a:rPr lang="ru-RU" sz="2800" b="1" dirty="0" smtClean="0">
                <a:solidFill>
                  <a:srgbClr val="C00000"/>
                </a:solidFill>
              </a:rPr>
              <a:t>В данной </a:t>
            </a:r>
            <a:r>
              <a:rPr lang="ru-RU" sz="2800" b="1" dirty="0">
                <a:solidFill>
                  <a:srgbClr val="C00000"/>
                </a:solidFill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</a:rPr>
              <a:t>должности   </a:t>
            </a:r>
            <a:r>
              <a:rPr lang="ru-RU" sz="2800" b="1" dirty="0">
                <a:solidFill>
                  <a:srgbClr val="C00000"/>
                </a:solidFill>
              </a:rPr>
              <a:t> -</a:t>
            </a:r>
            <a:r>
              <a:rPr lang="ru-RU" sz="2800" b="1" dirty="0" smtClean="0">
                <a:solidFill>
                  <a:srgbClr val="C00000"/>
                </a:solidFill>
              </a:rPr>
              <a:t> 12 лет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90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0689" y="827584"/>
            <a:ext cx="576064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 </a:t>
            </a:r>
          </a:p>
          <a:p>
            <a:r>
              <a:rPr lang="ru-RU" sz="4000" b="1" dirty="0">
                <a:solidFill>
                  <a:srgbClr val="C00000"/>
                </a:solidFill>
              </a:rPr>
              <a:t> </a:t>
            </a:r>
            <a:r>
              <a:rPr lang="ru-RU" sz="4000" b="1" dirty="0" smtClean="0">
                <a:solidFill>
                  <a:srgbClr val="C00000"/>
                </a:solidFill>
              </a:rPr>
              <a:t> Прошла курсы             </a:t>
            </a:r>
            <a:r>
              <a:rPr lang="ru-RU" sz="1100" b="1" dirty="0" smtClean="0">
                <a:solidFill>
                  <a:srgbClr val="C00000"/>
                </a:solidFill>
              </a:rPr>
              <a:t>.</a:t>
            </a:r>
            <a:r>
              <a:rPr lang="ru-RU" sz="4000" b="1" dirty="0" smtClean="0">
                <a:solidFill>
                  <a:srgbClr val="C00000"/>
                </a:solidFill>
              </a:rPr>
              <a:t>      </a:t>
            </a:r>
          </a:p>
          <a:p>
            <a:r>
              <a:rPr lang="ru-RU" sz="3600" b="1" dirty="0" smtClean="0">
                <a:solidFill>
                  <a:srgbClr val="C00000"/>
                </a:solidFill>
              </a:rPr>
              <a:t>          повышения </a:t>
            </a:r>
          </a:p>
          <a:p>
            <a:r>
              <a:rPr lang="ru-RU" sz="3600" b="1" dirty="0" smtClean="0">
                <a:solidFill>
                  <a:srgbClr val="C00000"/>
                </a:solidFill>
              </a:rPr>
              <a:t>                </a:t>
            </a:r>
          </a:p>
          <a:p>
            <a:r>
              <a:rPr lang="ru-RU" sz="3600" b="1" dirty="0">
                <a:solidFill>
                  <a:srgbClr val="C00000"/>
                </a:solidFill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</a:rPr>
              <a:t>               квалификации</a:t>
            </a:r>
          </a:p>
          <a:p>
            <a:r>
              <a:rPr lang="ru-RU" sz="3200" b="1" dirty="0" smtClean="0">
                <a:solidFill>
                  <a:srgbClr val="C00000"/>
                </a:solidFill>
              </a:rPr>
              <a:t>  </a:t>
            </a:r>
          </a:p>
          <a:p>
            <a:r>
              <a:rPr lang="ru-RU" sz="3200" b="1" dirty="0" smtClean="0">
                <a:solidFill>
                  <a:srgbClr val="C00000"/>
                </a:solidFill>
              </a:rPr>
              <a:t>      С  06.11.2017    -                     </a:t>
            </a:r>
            <a:r>
              <a:rPr lang="ru-RU" sz="1000" b="1" dirty="0" smtClean="0">
                <a:solidFill>
                  <a:srgbClr val="C00000"/>
                </a:solidFill>
              </a:rPr>
              <a:t>. </a:t>
            </a:r>
            <a:r>
              <a:rPr lang="ru-RU" sz="3200" b="1" dirty="0" smtClean="0">
                <a:solidFill>
                  <a:srgbClr val="C00000"/>
                </a:solidFill>
              </a:rPr>
              <a:t>                        26.11.2017»</a:t>
            </a:r>
          </a:p>
          <a:p>
            <a:endParaRPr lang="ru-RU" sz="3200" b="1" dirty="0" smtClean="0">
              <a:solidFill>
                <a:srgbClr val="C00000"/>
              </a:solidFill>
            </a:endParaRPr>
          </a:p>
          <a:p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03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4350" y="971600"/>
            <a:ext cx="6010994" cy="34163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Получила   удостоверение    о                                             </a:t>
            </a:r>
            <a:r>
              <a:rPr lang="ru-RU" sz="1050" dirty="0" smtClean="0"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.</a:t>
            </a:r>
            <a:r>
              <a:rPr lang="ru-RU" sz="3200" dirty="0" smtClean="0"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 повышении   квалификации                            </a:t>
            </a:r>
          </a:p>
          <a:p>
            <a:endParaRPr lang="ru-RU" sz="320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  <a:p>
            <a:endParaRPr lang="ru-RU" sz="2400" dirty="0" smtClean="0">
              <a:solidFill>
                <a:srgbClr val="C00000"/>
              </a:solidFill>
            </a:endParaRPr>
          </a:p>
          <a:p>
            <a:r>
              <a:rPr lang="ru-RU" sz="24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</a:rPr>
              <a:t> </a:t>
            </a:r>
          </a:p>
          <a:p>
            <a:endParaRPr lang="ru-RU" sz="2400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C00000"/>
              </a:solidFill>
            </a:endParaRPr>
          </a:p>
          <a:p>
            <a:endParaRPr lang="ru-RU" sz="2400" dirty="0" smtClean="0">
              <a:solidFill>
                <a:srgbClr val="C00000"/>
              </a:solidFill>
            </a:endParaRPr>
          </a:p>
          <a:p>
            <a:r>
              <a:rPr lang="ru-RU" sz="2400" dirty="0" smtClean="0">
                <a:solidFill>
                  <a:srgbClr val="C00000"/>
                </a:solidFill>
              </a:rPr>
              <a:t>                ( </a:t>
            </a:r>
            <a:r>
              <a:rPr lang="ru-RU" sz="2400" b="1" u="sng" dirty="0" smtClean="0">
                <a:solidFill>
                  <a:srgbClr val="C00000"/>
                </a:solidFill>
              </a:rPr>
              <a:t>Фото документа</a:t>
            </a:r>
            <a:r>
              <a:rPr lang="ru-RU" sz="2400" dirty="0" smtClean="0">
                <a:solidFill>
                  <a:srgbClr val="C00000"/>
                </a:solidFill>
              </a:rPr>
              <a:t>)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/>
        </p:nvSpPr>
        <p:spPr bwMode="auto">
          <a:xfrm>
            <a:off x="514350" y="3591983"/>
            <a:ext cx="5829300" cy="196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12" y="2339752"/>
            <a:ext cx="5328592" cy="590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2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2232</TotalTime>
  <Words>1605</Words>
  <Application>Microsoft Office PowerPoint</Application>
  <PresentationFormat>Экран (4:3)</PresentationFormat>
  <Paragraphs>353</Paragraphs>
  <Slides>42</Slides>
  <Notes>1</Notes>
  <HiddenSlides>1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9" baseType="lpstr">
      <vt:lpstr>Arial</vt:lpstr>
      <vt:lpstr>Calibri</vt:lpstr>
      <vt:lpstr>Mangal</vt:lpstr>
      <vt:lpstr>Monotype Corsiva</vt:lpstr>
      <vt:lpstr>Times New Roman</vt:lpstr>
      <vt:lpstr>Тема Office</vt:lpstr>
      <vt:lpstr>PDF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Дидактические пособия своими руками      </vt:lpstr>
      <vt:lpstr>Презентация PowerPoint</vt:lpstr>
      <vt:lpstr> 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Компас</dc:creator>
  <cp:lastModifiedBy>1</cp:lastModifiedBy>
  <cp:revision>232</cp:revision>
  <dcterms:created xsi:type="dcterms:W3CDTF">2013-07-10T14:56:12Z</dcterms:created>
  <dcterms:modified xsi:type="dcterms:W3CDTF">2018-03-14T12:33:07Z</dcterms:modified>
</cp:coreProperties>
</file>